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2"/>
    <p:sldId id="279" r:id="rId13"/>
    <p:sldId id="275" r:id="rId14"/>
    <p:sldId id="270" r:id="rId15"/>
    <p:sldId id="271" r:id="rId16"/>
    <p:sldId id="267" r:id="rId17"/>
    <p:sldId id="273" r:id="rId18"/>
    <p:sldId id="274" r:id="rId19"/>
    <p:sldId id="315" r:id="rId20"/>
    <p:sldId id="316" r:id="rId21"/>
    <p:sldId id="319" r:id="rId22"/>
    <p:sldId id="317" r:id="rId23"/>
    <p:sldId id="318" r:id="rId24"/>
    <p:sldId id="277" r:id="rId25"/>
    <p:sldId id="320" r:id="rId26"/>
    <p:sldId id="322" r:id="rId27"/>
    <p:sldId id="323" r:id="rId28"/>
    <p:sldId id="278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ngwei shen" initials="q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89" d="100"/>
          <a:sy n="89" d="100"/>
        </p:scale>
        <p:origin x="29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2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4.xml"/><Relationship Id="rId59" Type="http://schemas.openxmlformats.org/officeDocument/2006/relationships/presProps" Target="presProps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D6AED7-130A-472A-9F93-101675C6C794}" type="doc">
      <dgm:prSet loTypeId="urn:microsoft.com/office/officeart/2005/8/layout/cycle3#1" loCatId="cycle" qsTypeId="urn:microsoft.com/office/officeart/2005/8/quickstyle/simple1#1" qsCatId="simple" csTypeId="urn:microsoft.com/office/officeart/2005/8/colors/accent5_2#1" csCatId="accent5" phldr="1"/>
      <dgm:spPr/>
      <dgm:t>
        <a:bodyPr/>
        <a:lstStyle/>
        <a:p>
          <a:endParaRPr lang="zh-CN" altLang="en-US"/>
        </a:p>
      </dgm:t>
    </dgm:pt>
    <dgm:pt modelId="{B49BC230-02DC-4B89-87DC-6C11136F08B9}">
      <dgm:prSet custT="1"/>
      <dgm:spPr>
        <a:solidFill>
          <a:schemeClr val="tx1"/>
        </a:solidFill>
      </dgm:spPr>
      <dgm:t>
        <a:bodyPr/>
        <a:lstStyle/>
        <a:p>
          <a:pPr algn="ctr" rtl="0"/>
          <a:endParaRPr lang="en-US" altLang="zh-CN" sz="1600" b="1" dirty="0" smtClean="0">
            <a:solidFill>
              <a:schemeClr val="bg1"/>
            </a:solidFill>
            <a:latin typeface="+mn-ea"/>
            <a:ea typeface="+mn-ea"/>
          </a:endParaRPr>
        </a:p>
        <a:p>
          <a:pPr algn="l" rtl="0"/>
          <a:r>
            <a:rPr lang="en-US" altLang="zh-CN" sz="1200" b="1" dirty="0" smtClean="0">
              <a:solidFill>
                <a:schemeClr val="bg1"/>
              </a:solidFill>
              <a:latin typeface="+mn-ea"/>
              <a:ea typeface="+mn-ea"/>
            </a:rPr>
            <a:t>To  attract potential customer attention</a:t>
          </a:r>
        </a:p>
        <a:p>
          <a:pPr algn="l" rtl="0"/>
          <a:r>
            <a:rPr lang="en-US" altLang="zh-CN" sz="1200" b="0" dirty="0" smtClean="0">
              <a:solidFill>
                <a:schemeClr val="bg1"/>
              </a:solidFill>
              <a:latin typeface="+mn-ea"/>
              <a:ea typeface="+mn-ea"/>
            </a:rPr>
            <a:t>By </a:t>
          </a:r>
          <a:r>
            <a:rPr lang="en-US" altLang="zh-CN" sz="1200" b="0" dirty="0" err="1" smtClean="0">
              <a:solidFill>
                <a:schemeClr val="bg1"/>
              </a:solidFill>
              <a:latin typeface="+mn-ea"/>
              <a:ea typeface="+mn-ea"/>
            </a:rPr>
            <a:t>wechat</a:t>
          </a:r>
          <a:r>
            <a:rPr lang="en-US" altLang="zh-CN" sz="1200" b="0" dirty="0" smtClean="0">
              <a:solidFill>
                <a:schemeClr val="bg1"/>
              </a:solidFill>
              <a:latin typeface="+mn-ea"/>
              <a:ea typeface="+mn-ea"/>
            </a:rPr>
            <a:t> comments and official account</a:t>
          </a:r>
          <a:r>
            <a:rPr lang="en-US" altLang="zh-CN" sz="1400" b="0" dirty="0" smtClean="0">
              <a:latin typeface="+mn-ea"/>
              <a:ea typeface="+mn-ea"/>
            </a:rPr>
            <a:t/>
          </a:r>
          <a:br>
            <a:rPr lang="en-US" altLang="zh-CN" sz="1400" b="0" dirty="0" smtClean="0">
              <a:latin typeface="+mn-ea"/>
              <a:ea typeface="+mn-ea"/>
            </a:rPr>
          </a:br>
          <a:endParaRPr lang="zh-CN" altLang="en-US" sz="1400" b="0" dirty="0">
            <a:latin typeface="+mn-ea"/>
            <a:ea typeface="+mn-ea"/>
          </a:endParaRPr>
        </a:p>
      </dgm:t>
    </dgm:pt>
    <dgm:pt modelId="{22DEB7EE-43C2-4D37-843A-70192CF38500}" cxnId="{5A0A4ECD-E5BE-4769-85DA-78B31F920CCA}" type="parTrans">
      <dgm:prSet/>
      <dgm:spPr/>
      <dgm:t>
        <a:bodyPr/>
        <a:lstStyle/>
        <a:p>
          <a:endParaRPr lang="zh-CN" altLang="en-US" sz="1600">
            <a:latin typeface="+mn-ea"/>
            <a:ea typeface="+mn-ea"/>
          </a:endParaRPr>
        </a:p>
      </dgm:t>
    </dgm:pt>
    <dgm:pt modelId="{5F1FC552-90B3-433F-9145-2195A5D43E47}" cxnId="{5A0A4ECD-E5BE-4769-85DA-78B31F920CCA}" type="sibTrans">
      <dgm:prSet/>
      <dgm:spPr/>
      <dgm:t>
        <a:bodyPr/>
        <a:lstStyle/>
        <a:p>
          <a:endParaRPr lang="zh-CN" altLang="en-US" sz="1600">
            <a:latin typeface="+mn-ea"/>
            <a:ea typeface="+mn-ea"/>
          </a:endParaRPr>
        </a:p>
      </dgm:t>
    </dgm:pt>
    <dgm:pt modelId="{527BF763-5EE2-459A-A396-723A54BE5B86}">
      <dgm:prSet custT="1"/>
      <dgm:spPr>
        <a:solidFill>
          <a:schemeClr val="tx1"/>
        </a:solidFill>
      </dgm:spPr>
      <dgm:t>
        <a:bodyPr/>
        <a:lstStyle/>
        <a:p>
          <a:pPr algn="l" rtl="0"/>
          <a:r>
            <a:rPr lang="en-US" altLang="zh-CN" sz="1400" b="1" dirty="0" smtClean="0">
              <a:solidFill>
                <a:schemeClr val="bg1"/>
              </a:solidFill>
              <a:latin typeface="+mn-ea"/>
              <a:ea typeface="+mn-ea"/>
            </a:rPr>
            <a:t>Have motivation to buy the product </a:t>
          </a:r>
        </a:p>
        <a:p>
          <a:pPr algn="l" rtl="0"/>
          <a:r>
            <a:rPr lang="en-US" altLang="zh-CN" sz="1200" b="0" dirty="0" smtClean="0">
              <a:solidFill>
                <a:schemeClr val="bg1"/>
              </a:solidFill>
              <a:latin typeface="+mn-ea"/>
              <a:ea typeface="+mn-ea"/>
            </a:rPr>
            <a:t>By knowing the products </a:t>
          </a:r>
          <a:endParaRPr lang="zh-CN" altLang="en-US" sz="1200" b="0" dirty="0">
            <a:solidFill>
              <a:schemeClr val="bg1"/>
            </a:solidFill>
            <a:latin typeface="+mn-ea"/>
            <a:ea typeface="+mn-ea"/>
          </a:endParaRPr>
        </a:p>
      </dgm:t>
    </dgm:pt>
    <dgm:pt modelId="{644E3D2D-DB88-409C-8C46-F8345A4D2099}" cxnId="{846F5F0C-862E-48B1-8E16-ED81432CEC27}" type="parTrans">
      <dgm:prSet/>
      <dgm:spPr/>
      <dgm:t>
        <a:bodyPr/>
        <a:lstStyle/>
        <a:p>
          <a:endParaRPr lang="zh-CN" altLang="en-US" sz="1600">
            <a:latin typeface="+mn-ea"/>
            <a:ea typeface="+mn-ea"/>
          </a:endParaRPr>
        </a:p>
      </dgm:t>
    </dgm:pt>
    <dgm:pt modelId="{EB9F09DB-E08D-43C8-A6C3-7B6578951FB8}" cxnId="{846F5F0C-862E-48B1-8E16-ED81432CEC27}" type="sibTrans">
      <dgm:prSet/>
      <dgm:spPr/>
      <dgm:t>
        <a:bodyPr/>
        <a:lstStyle/>
        <a:p>
          <a:endParaRPr lang="zh-CN" altLang="en-US" sz="1600">
            <a:latin typeface="+mn-ea"/>
            <a:ea typeface="+mn-ea"/>
          </a:endParaRPr>
        </a:p>
      </dgm:t>
    </dgm:pt>
    <dgm:pt modelId="{5A547B5E-566D-43C4-9AC4-37CFBD749756}">
      <dgm:prSet custT="1"/>
      <dgm:spPr>
        <a:solidFill>
          <a:schemeClr val="tx1"/>
        </a:solidFill>
      </dgm:spPr>
      <dgm:t>
        <a:bodyPr/>
        <a:lstStyle/>
        <a:p>
          <a:pPr algn="l" rtl="0"/>
          <a:r>
            <a:rPr lang="en-US" altLang="zh-CN" sz="1400" b="1" dirty="0" smtClean="0">
              <a:solidFill>
                <a:schemeClr val="bg1"/>
              </a:solidFill>
              <a:latin typeface="+mn-ea"/>
              <a:ea typeface="+mn-ea"/>
            </a:rPr>
            <a:t>Experience product</a:t>
          </a:r>
        </a:p>
      </dgm:t>
    </dgm:pt>
    <dgm:pt modelId="{D22DE7AF-5ABB-44B3-AE70-5E8BC37ECE4A}" cxnId="{32175E33-5736-4D61-BE51-A7BF0436A252}" type="parTrans">
      <dgm:prSet/>
      <dgm:spPr/>
      <dgm:t>
        <a:bodyPr/>
        <a:lstStyle/>
        <a:p>
          <a:endParaRPr lang="zh-CN" altLang="en-US" sz="1600">
            <a:latin typeface="+mn-ea"/>
            <a:ea typeface="+mn-ea"/>
          </a:endParaRPr>
        </a:p>
      </dgm:t>
    </dgm:pt>
    <dgm:pt modelId="{A60FDF0A-000A-4737-8879-B44B133098EF}" cxnId="{32175E33-5736-4D61-BE51-A7BF0436A252}" type="sibTrans">
      <dgm:prSet/>
      <dgm:spPr/>
      <dgm:t>
        <a:bodyPr/>
        <a:lstStyle/>
        <a:p>
          <a:endParaRPr lang="zh-CN" altLang="en-US" sz="1600">
            <a:latin typeface="+mn-ea"/>
            <a:ea typeface="+mn-ea"/>
          </a:endParaRPr>
        </a:p>
      </dgm:t>
    </dgm:pt>
    <dgm:pt modelId="{D2096FC6-5E7C-483A-9EA1-52E1C514DDB7}">
      <dgm:prSet custT="1"/>
      <dgm:spPr>
        <a:solidFill>
          <a:schemeClr val="tx1"/>
        </a:solidFill>
      </dgm:spPr>
      <dgm:t>
        <a:bodyPr/>
        <a:lstStyle/>
        <a:p>
          <a:pPr algn="ctr" rtl="0"/>
          <a:r>
            <a:rPr lang="en-US" altLang="zh-CN" sz="1400" b="0" dirty="0" smtClean="0">
              <a:solidFill>
                <a:schemeClr val="bg1"/>
              </a:solidFill>
              <a:latin typeface="+mn-ea"/>
              <a:ea typeface="+mn-ea"/>
            </a:rPr>
            <a:t>CRM </a:t>
          </a:r>
        </a:p>
        <a:p>
          <a:pPr algn="ctr" rtl="0"/>
          <a:r>
            <a:rPr lang="en-US" altLang="zh-CN" sz="1200" b="0" dirty="0" smtClean="0">
              <a:solidFill>
                <a:schemeClr val="bg1"/>
              </a:solidFill>
              <a:latin typeface="+mn-ea"/>
              <a:ea typeface="+mn-ea"/>
            </a:rPr>
            <a:t>According the consumer prefer products, send the relative product to relative consumer</a:t>
          </a:r>
          <a:r>
            <a:rPr lang="en-US" altLang="zh-CN" sz="1400" b="0" dirty="0" smtClean="0">
              <a:solidFill>
                <a:schemeClr val="bg1"/>
              </a:solidFill>
              <a:latin typeface="+mn-ea"/>
              <a:ea typeface="+mn-ea"/>
            </a:rPr>
            <a:t/>
          </a:r>
          <a:br>
            <a:rPr lang="en-US" altLang="zh-CN" sz="1400" b="0" dirty="0" smtClean="0">
              <a:solidFill>
                <a:schemeClr val="bg1"/>
              </a:solidFill>
              <a:latin typeface="+mn-ea"/>
              <a:ea typeface="+mn-ea"/>
            </a:rPr>
          </a:br>
          <a:endParaRPr lang="zh-CN" altLang="en-US" sz="1400" b="0" dirty="0">
            <a:solidFill>
              <a:schemeClr val="bg1"/>
            </a:solidFill>
            <a:latin typeface="+mn-ea"/>
            <a:ea typeface="+mn-ea"/>
          </a:endParaRPr>
        </a:p>
      </dgm:t>
    </dgm:pt>
    <dgm:pt modelId="{552C7694-6C5F-42B5-9E85-3ACAA7ED47D5}" cxnId="{2A32FA6F-B764-4654-B203-9D24549CDAAB}" type="parTrans">
      <dgm:prSet/>
      <dgm:spPr/>
      <dgm:t>
        <a:bodyPr/>
        <a:lstStyle/>
        <a:p>
          <a:endParaRPr lang="zh-CN" altLang="en-US" sz="1600">
            <a:latin typeface="+mn-ea"/>
            <a:ea typeface="+mn-ea"/>
          </a:endParaRPr>
        </a:p>
      </dgm:t>
    </dgm:pt>
    <dgm:pt modelId="{0E14C2A0-C739-4FD6-9B32-61994B17446F}" cxnId="{2A32FA6F-B764-4654-B203-9D24549CDAAB}" type="sibTrans">
      <dgm:prSet/>
      <dgm:spPr/>
      <dgm:t>
        <a:bodyPr/>
        <a:lstStyle/>
        <a:p>
          <a:endParaRPr lang="zh-CN" altLang="en-US" sz="1600">
            <a:latin typeface="+mn-ea"/>
            <a:ea typeface="+mn-ea"/>
          </a:endParaRPr>
        </a:p>
      </dgm:t>
    </dgm:pt>
    <dgm:pt modelId="{FDA34672-53FA-4969-8737-F1C5C682E0DD}">
      <dgm:prSet custT="1"/>
      <dgm:spPr>
        <a:solidFill>
          <a:schemeClr val="tx1"/>
        </a:solidFill>
      </dgm:spPr>
      <dgm:t>
        <a:bodyPr/>
        <a:lstStyle/>
        <a:p>
          <a:pPr algn="l"/>
          <a:r>
            <a:rPr lang="en-US" altLang="zh-CN" sz="1400" b="1" dirty="0" smtClean="0">
              <a:solidFill>
                <a:schemeClr val="bg1"/>
              </a:solidFill>
            </a:rPr>
            <a:t>Customers sharing  feedback </a:t>
          </a:r>
        </a:p>
        <a:p>
          <a:pPr algn="l"/>
          <a:r>
            <a:rPr lang="en-US" altLang="zh-CN" sz="1200" b="0" dirty="0" smtClean="0">
              <a:solidFill>
                <a:schemeClr val="bg1"/>
              </a:solidFill>
            </a:rPr>
            <a:t>By </a:t>
          </a:r>
          <a:r>
            <a:rPr lang="en-US" altLang="zh-CN" sz="1200" b="0" dirty="0" err="1" smtClean="0">
              <a:solidFill>
                <a:schemeClr val="bg1"/>
              </a:solidFill>
            </a:rPr>
            <a:t>wechat</a:t>
          </a:r>
          <a:r>
            <a:rPr lang="en-US" altLang="zh-CN" sz="1200" b="0" dirty="0" smtClean="0">
              <a:solidFill>
                <a:schemeClr val="bg1"/>
              </a:solidFill>
            </a:rPr>
            <a:t> comments</a:t>
          </a:r>
          <a:endParaRPr lang="zh-CN" altLang="en-US" sz="1200" b="0" dirty="0">
            <a:solidFill>
              <a:schemeClr val="bg1"/>
            </a:solidFill>
          </a:endParaRPr>
        </a:p>
      </dgm:t>
    </dgm:pt>
    <dgm:pt modelId="{A2FF5A69-D7EA-4B00-BB30-2B30D2464B83}" cxnId="{DFF1B957-1ED3-403A-80AD-2FBC2D5A1758}" type="parTrans">
      <dgm:prSet/>
      <dgm:spPr/>
      <dgm:t>
        <a:bodyPr/>
        <a:lstStyle/>
        <a:p>
          <a:endParaRPr lang="zh-CN" altLang="en-US"/>
        </a:p>
      </dgm:t>
    </dgm:pt>
    <dgm:pt modelId="{2F0A8372-20E1-4D66-BFD1-A4D2A201022C}" cxnId="{DFF1B957-1ED3-403A-80AD-2FBC2D5A1758}" type="sibTrans">
      <dgm:prSet/>
      <dgm:spPr/>
      <dgm:t>
        <a:bodyPr/>
        <a:lstStyle/>
        <a:p>
          <a:endParaRPr lang="zh-CN" altLang="en-US"/>
        </a:p>
      </dgm:t>
    </dgm:pt>
    <dgm:pt modelId="{7C8565B6-ABFC-4573-9EFC-823248281960}" type="pres">
      <dgm:prSet presAssocID="{02D6AED7-130A-472A-9F93-101675C6C79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E593857-4DC7-482B-8257-5DF1A63DE881}" type="pres">
      <dgm:prSet presAssocID="{02D6AED7-130A-472A-9F93-101675C6C794}" presName="cycle" presStyleCnt="0"/>
      <dgm:spPr/>
      <dgm:t>
        <a:bodyPr/>
        <a:lstStyle/>
        <a:p>
          <a:endParaRPr lang="zh-CN" altLang="en-US"/>
        </a:p>
      </dgm:t>
    </dgm:pt>
    <dgm:pt modelId="{EE4C5164-1E4C-4298-A0F9-E0C53E43DFD0}" type="pres">
      <dgm:prSet presAssocID="{B49BC230-02DC-4B89-87DC-6C11136F08B9}" presName="nodeFirstNode" presStyleLbl="node1" presStyleIdx="0" presStyleCnt="5" custScaleY="94068" custRadScaleRad="100755" custRadScaleInc="973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F902EE-A53D-4FB7-8C93-1AE4CC7B3080}" type="pres">
      <dgm:prSet presAssocID="{5F1FC552-90B3-433F-9145-2195A5D43E47}" presName="sibTransFirstNode" presStyleLbl="bgShp" presStyleIdx="0" presStyleCnt="1"/>
      <dgm:spPr/>
      <dgm:t>
        <a:bodyPr/>
        <a:lstStyle/>
        <a:p>
          <a:endParaRPr lang="zh-CN" altLang="en-US"/>
        </a:p>
      </dgm:t>
    </dgm:pt>
    <dgm:pt modelId="{461F3C86-CBD5-486D-8DC3-059EA8A5310A}" type="pres">
      <dgm:prSet presAssocID="{527BF763-5EE2-459A-A396-723A54BE5B86}" presName="nodeFollowingNodes" presStyleLbl="node1" presStyleIdx="1" presStyleCnt="5" custRadScaleRad="96867" custRadScaleInc="1420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047AC8-2F04-4061-9344-7C43CB4C65CB}" type="pres">
      <dgm:prSet presAssocID="{5A547B5E-566D-43C4-9AC4-37CFBD749756}" presName="nodeFollowingNodes" presStyleLbl="node1" presStyleIdx="2" presStyleCnt="5" custScaleY="1288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188E3D-042C-45A1-B51C-984791269206}" type="pres">
      <dgm:prSet presAssocID="{D2096FC6-5E7C-483A-9EA1-52E1C514DDB7}" presName="nodeFollowingNodes" presStyleLbl="node1" presStyleIdx="3" presStyleCnt="5" custScaleY="15305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07DAF3-F44F-4DA7-80ED-2D659F852D50}" type="pres">
      <dgm:prSet presAssocID="{FDA34672-53FA-4969-8737-F1C5C682E0DD}" presName="nodeFollowingNodes" presStyleLbl="node1" presStyleIdx="4" presStyleCnt="5" custScaleY="114427" custRadScaleRad="95511" custRadScaleInc="-103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CEAE4D7-A1C8-45C9-AD4D-BF891B2DD711}" type="presOf" srcId="{B49BC230-02DC-4B89-87DC-6C11136F08B9}" destId="{EE4C5164-1E4C-4298-A0F9-E0C53E43DFD0}" srcOrd="0" destOrd="0" presId="urn:microsoft.com/office/officeart/2005/8/layout/cycle3#1"/>
    <dgm:cxn modelId="{C05B69E0-6CEF-4DE5-AF9E-806EB40C86BE}" type="presOf" srcId="{02D6AED7-130A-472A-9F93-101675C6C794}" destId="{7C8565B6-ABFC-4573-9EFC-823248281960}" srcOrd="0" destOrd="0" presId="urn:microsoft.com/office/officeart/2005/8/layout/cycle3#1"/>
    <dgm:cxn modelId="{FBF83E9E-A7A6-4EE2-8F48-25A115F05363}" type="presOf" srcId="{D2096FC6-5E7C-483A-9EA1-52E1C514DDB7}" destId="{77188E3D-042C-45A1-B51C-984791269206}" srcOrd="0" destOrd="0" presId="urn:microsoft.com/office/officeart/2005/8/layout/cycle3#1"/>
    <dgm:cxn modelId="{EAE1E99E-6A35-4736-B1BA-24665C6ED0EF}" type="presOf" srcId="{5A547B5E-566D-43C4-9AC4-37CFBD749756}" destId="{F7047AC8-2F04-4061-9344-7C43CB4C65CB}" srcOrd="0" destOrd="0" presId="urn:microsoft.com/office/officeart/2005/8/layout/cycle3#1"/>
    <dgm:cxn modelId="{959BC828-48F6-469D-A21D-2B7779472939}" type="presOf" srcId="{527BF763-5EE2-459A-A396-723A54BE5B86}" destId="{461F3C86-CBD5-486D-8DC3-059EA8A5310A}" srcOrd="0" destOrd="0" presId="urn:microsoft.com/office/officeart/2005/8/layout/cycle3#1"/>
    <dgm:cxn modelId="{5A0A4ECD-E5BE-4769-85DA-78B31F920CCA}" srcId="{02D6AED7-130A-472A-9F93-101675C6C794}" destId="{B49BC230-02DC-4B89-87DC-6C11136F08B9}" srcOrd="0" destOrd="0" parTransId="{22DEB7EE-43C2-4D37-843A-70192CF38500}" sibTransId="{5F1FC552-90B3-433F-9145-2195A5D43E47}"/>
    <dgm:cxn modelId="{DFF1B957-1ED3-403A-80AD-2FBC2D5A1758}" srcId="{02D6AED7-130A-472A-9F93-101675C6C794}" destId="{FDA34672-53FA-4969-8737-F1C5C682E0DD}" srcOrd="4" destOrd="0" parTransId="{A2FF5A69-D7EA-4B00-BB30-2B30D2464B83}" sibTransId="{2F0A8372-20E1-4D66-BFD1-A4D2A201022C}"/>
    <dgm:cxn modelId="{FA328470-0B12-40F9-85D2-9B693F42C504}" type="presOf" srcId="{FDA34672-53FA-4969-8737-F1C5C682E0DD}" destId="{1807DAF3-F44F-4DA7-80ED-2D659F852D50}" srcOrd="0" destOrd="0" presId="urn:microsoft.com/office/officeart/2005/8/layout/cycle3#1"/>
    <dgm:cxn modelId="{846F5F0C-862E-48B1-8E16-ED81432CEC27}" srcId="{02D6AED7-130A-472A-9F93-101675C6C794}" destId="{527BF763-5EE2-459A-A396-723A54BE5B86}" srcOrd="1" destOrd="0" parTransId="{644E3D2D-DB88-409C-8C46-F8345A4D2099}" sibTransId="{EB9F09DB-E08D-43C8-A6C3-7B6578951FB8}"/>
    <dgm:cxn modelId="{32175E33-5736-4D61-BE51-A7BF0436A252}" srcId="{02D6AED7-130A-472A-9F93-101675C6C794}" destId="{5A547B5E-566D-43C4-9AC4-37CFBD749756}" srcOrd="2" destOrd="0" parTransId="{D22DE7AF-5ABB-44B3-AE70-5E8BC37ECE4A}" sibTransId="{A60FDF0A-000A-4737-8879-B44B133098EF}"/>
    <dgm:cxn modelId="{2A32FA6F-B764-4654-B203-9D24549CDAAB}" srcId="{02D6AED7-130A-472A-9F93-101675C6C794}" destId="{D2096FC6-5E7C-483A-9EA1-52E1C514DDB7}" srcOrd="3" destOrd="0" parTransId="{552C7694-6C5F-42B5-9E85-3ACAA7ED47D5}" sibTransId="{0E14C2A0-C739-4FD6-9B32-61994B17446F}"/>
    <dgm:cxn modelId="{5DFABFFB-BFCF-49CD-9019-B6ADD642D5BE}" type="presOf" srcId="{5F1FC552-90B3-433F-9145-2195A5D43E47}" destId="{E7F902EE-A53D-4FB7-8C93-1AE4CC7B3080}" srcOrd="0" destOrd="0" presId="urn:microsoft.com/office/officeart/2005/8/layout/cycle3#1"/>
    <dgm:cxn modelId="{730158B9-781B-4B90-927C-6C7B01F2E090}" type="presParOf" srcId="{7C8565B6-ABFC-4573-9EFC-823248281960}" destId="{5E593857-4DC7-482B-8257-5DF1A63DE881}" srcOrd="0" destOrd="0" presId="urn:microsoft.com/office/officeart/2005/8/layout/cycle3#1"/>
    <dgm:cxn modelId="{7ED4073A-755C-492C-BDA1-1F10AF9E06BF}" type="presParOf" srcId="{5E593857-4DC7-482B-8257-5DF1A63DE881}" destId="{EE4C5164-1E4C-4298-A0F9-E0C53E43DFD0}" srcOrd="0" destOrd="0" presId="urn:microsoft.com/office/officeart/2005/8/layout/cycle3#1"/>
    <dgm:cxn modelId="{AC4E94D9-5F41-44A0-9021-389ECE82A7D7}" type="presParOf" srcId="{5E593857-4DC7-482B-8257-5DF1A63DE881}" destId="{E7F902EE-A53D-4FB7-8C93-1AE4CC7B3080}" srcOrd="1" destOrd="0" presId="urn:microsoft.com/office/officeart/2005/8/layout/cycle3#1"/>
    <dgm:cxn modelId="{432EB43B-822B-43AB-82E2-50E9070F8097}" type="presParOf" srcId="{5E593857-4DC7-482B-8257-5DF1A63DE881}" destId="{461F3C86-CBD5-486D-8DC3-059EA8A5310A}" srcOrd="2" destOrd="0" presId="urn:microsoft.com/office/officeart/2005/8/layout/cycle3#1"/>
    <dgm:cxn modelId="{C16F5D41-09F8-4F55-8FF4-BE86AB7988D1}" type="presParOf" srcId="{5E593857-4DC7-482B-8257-5DF1A63DE881}" destId="{F7047AC8-2F04-4061-9344-7C43CB4C65CB}" srcOrd="3" destOrd="0" presId="urn:microsoft.com/office/officeart/2005/8/layout/cycle3#1"/>
    <dgm:cxn modelId="{F1A1B2C7-0EFA-4B4C-BE1C-C4517E146AE7}" type="presParOf" srcId="{5E593857-4DC7-482B-8257-5DF1A63DE881}" destId="{77188E3D-042C-45A1-B51C-984791269206}" srcOrd="4" destOrd="0" presId="urn:microsoft.com/office/officeart/2005/8/layout/cycle3#1"/>
    <dgm:cxn modelId="{738B09AB-6BDA-44A3-89C2-EFAC56E560ED}" type="presParOf" srcId="{5E593857-4DC7-482B-8257-5DF1A63DE881}" destId="{1807DAF3-F44F-4DA7-80ED-2D659F852D50}" srcOrd="5" destOrd="0" presId="urn:microsoft.com/office/officeart/2005/8/layout/cycle3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343694" cy="4714908"/>
        <a:chOff x="0" y="0"/>
        <a:chExt cx="6343694" cy="4714908"/>
      </a:xfrm>
    </dsp:grpSpPr>
    <dsp:sp modelId="{E7F902EE-A53D-4FB7-8C93-1AE4CC7B3080}">
      <dsp:nvSpPr>
        <dsp:cNvPr id="4" name="环形箭头 3"/>
        <dsp:cNvSpPr/>
      </dsp:nvSpPr>
      <dsp:spPr bwMode="white">
        <a:xfrm>
          <a:off x="1151061" y="2859"/>
          <a:ext cx="4452771" cy="4452771"/>
        </a:xfrm>
        <a:prstGeom prst="circularArrow">
          <a:avLst>
            <a:gd name="adj1" fmla="val 5000"/>
            <a:gd name="adj2" fmla="val 360000"/>
            <a:gd name="adj3" fmla="val 13675346"/>
            <a:gd name="adj4" fmla="val 17380720"/>
            <a:gd name="adj5" fmla="val 5500"/>
          </a:avLst>
        </a:prstGeom>
      </dsp:spPr>
      <dsp:style>
        <a:lnRef idx="0">
          <a:schemeClr val="accent5"/>
        </a:lnRef>
        <a:fillRef idx="1">
          <a:schemeClr val="accent5">
            <a:tint val="40000"/>
          </a:schemeClr>
        </a:fillRef>
        <a:effectRef idx="0">
          <a:scrgbClr r="0" g="0" b="0"/>
        </a:effectRef>
        <a:fontRef idx="minor"/>
      </dsp:style>
      <dsp:txXfrm>
        <a:off x="1151061" y="2859"/>
        <a:ext cx="4452771" cy="4452771"/>
      </dsp:txXfrm>
    </dsp:sp>
    <dsp:sp modelId="{EE4C5164-1E4C-4298-A0F9-E0C53E43DFD0}">
      <dsp:nvSpPr>
        <dsp:cNvPr id="3" name="圆角矩形 2"/>
        <dsp:cNvSpPr/>
      </dsp:nvSpPr>
      <dsp:spPr bwMode="white">
        <a:xfrm>
          <a:off x="2290979" y="0"/>
          <a:ext cx="2172935" cy="1086467"/>
        </a:xfrm>
        <a:prstGeom prst="roundRect">
          <a:avLst/>
        </a:prstGeom>
        <a:solidFill>
          <a:schemeClr val="tx1"/>
        </a:solidFill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ctr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zh-CN" sz="1600" b="1" dirty="0" smtClean="0">
            <a:solidFill>
              <a:schemeClr val="bg1"/>
            </a:solidFill>
            <a:latin typeface="+mn-ea"/>
            <a:ea typeface="+mn-ea"/>
          </a:endParaRPr>
        </a:p>
        <a:p>
          <a:pPr lvl="0" algn="l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dirty="0" smtClean="0">
              <a:solidFill>
                <a:schemeClr val="bg1"/>
              </a:solidFill>
              <a:latin typeface="+mn-ea"/>
              <a:ea typeface="+mn-ea"/>
            </a:rPr>
            <a:t>To  attract potential customer attention</a:t>
          </a:r>
          <a:endParaRPr lang="en-US" altLang="zh-CN" sz="1200" b="1" dirty="0" smtClean="0">
            <a:solidFill>
              <a:schemeClr val="bg1"/>
            </a:solidFill>
            <a:latin typeface="+mn-ea"/>
            <a:ea typeface="+mn-ea"/>
          </a:endParaRPr>
        </a:p>
        <a:p>
          <a:pPr lvl="0" algn="l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dirty="0" smtClean="0">
              <a:solidFill>
                <a:schemeClr val="bg1"/>
              </a:solidFill>
              <a:latin typeface="+mn-ea"/>
              <a:ea typeface="+mn-ea"/>
            </a:rPr>
            <a:t>By </a:t>
          </a:r>
          <a:r>
            <a:rPr lang="en-US" altLang="zh-CN" sz="1200" b="0" dirty="0" err="1" smtClean="0">
              <a:solidFill>
                <a:schemeClr val="bg1"/>
              </a:solidFill>
              <a:latin typeface="+mn-ea"/>
              <a:ea typeface="+mn-ea"/>
            </a:rPr>
            <a:t>wechat</a:t>
          </a:r>
          <a:r>
            <a:rPr lang="en-US" altLang="zh-CN" sz="1200" b="0" dirty="0" smtClean="0">
              <a:solidFill>
                <a:schemeClr val="bg1"/>
              </a:solidFill>
              <a:latin typeface="+mn-ea"/>
              <a:ea typeface="+mn-ea"/>
            </a:rPr>
            <a:t> comments and official account</a:t>
          </a:r>
          <a:br>
            <a:rPr lang="en-US" altLang="zh-CN" sz="1400" b="0" dirty="0" smtClean="0">
              <a:latin typeface="+mn-ea"/>
              <a:ea typeface="+mn-ea"/>
            </a:rPr>
          </a:br>
          <a:endParaRPr lang="zh-CN" altLang="en-US" sz="1400" b="0" dirty="0">
            <a:latin typeface="+mn-ea"/>
            <a:ea typeface="+mn-ea"/>
          </a:endParaRPr>
        </a:p>
      </dsp:txBody>
      <dsp:txXfrm>
        <a:off x="2290979" y="0"/>
        <a:ext cx="2172935" cy="1086467"/>
      </dsp:txXfrm>
    </dsp:sp>
    <dsp:sp modelId="{461F3C86-CBD5-486D-8DC3-059EA8A5310A}">
      <dsp:nvSpPr>
        <dsp:cNvPr id="5" name="圆角矩形 4"/>
        <dsp:cNvSpPr/>
      </dsp:nvSpPr>
      <dsp:spPr bwMode="white">
        <a:xfrm>
          <a:off x="4001778" y="1685869"/>
          <a:ext cx="2172935" cy="1086467"/>
        </a:xfrm>
        <a:prstGeom prst="roundRect">
          <a:avLst/>
        </a:prstGeom>
        <a:solidFill>
          <a:schemeClr val="tx1"/>
        </a:solidFill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53340" tIns="53340" rIns="53340" bIns="533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l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dirty="0" smtClean="0">
              <a:solidFill>
                <a:schemeClr val="bg1"/>
              </a:solidFill>
              <a:latin typeface="+mn-ea"/>
              <a:ea typeface="+mn-ea"/>
            </a:rPr>
            <a:t>Have motivation to buy the product </a:t>
          </a:r>
          <a:endParaRPr lang="en-US" altLang="zh-CN" sz="1400" b="1" dirty="0" smtClean="0">
            <a:solidFill>
              <a:schemeClr val="bg1"/>
            </a:solidFill>
            <a:latin typeface="+mn-ea"/>
            <a:ea typeface="+mn-ea"/>
          </a:endParaRPr>
        </a:p>
        <a:p>
          <a:pPr lvl="0" algn="l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dirty="0" smtClean="0">
              <a:solidFill>
                <a:schemeClr val="bg1"/>
              </a:solidFill>
              <a:latin typeface="+mn-ea"/>
              <a:ea typeface="+mn-ea"/>
            </a:rPr>
            <a:t>By knowing the products </a:t>
          </a:r>
          <a:endParaRPr lang="zh-CN" altLang="en-US" sz="1200" b="0" dirty="0">
            <a:solidFill>
              <a:schemeClr val="bg1"/>
            </a:solidFill>
            <a:latin typeface="+mn-ea"/>
            <a:ea typeface="+mn-ea"/>
          </a:endParaRPr>
        </a:p>
      </dsp:txBody>
      <dsp:txXfrm>
        <a:off x="4001778" y="1685869"/>
        <a:ext cx="2172935" cy="1086467"/>
      </dsp:txXfrm>
    </dsp:sp>
    <dsp:sp modelId="{F7047AC8-2F04-4061-9344-7C43CB4C65CB}">
      <dsp:nvSpPr>
        <dsp:cNvPr id="6" name="圆角矩形 5"/>
        <dsp:cNvSpPr/>
      </dsp:nvSpPr>
      <dsp:spPr bwMode="white">
        <a:xfrm>
          <a:off x="3264331" y="3628441"/>
          <a:ext cx="2172935" cy="1086467"/>
        </a:xfrm>
        <a:prstGeom prst="roundRect">
          <a:avLst/>
        </a:prstGeom>
        <a:solidFill>
          <a:schemeClr val="tx1"/>
        </a:solidFill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53340" tIns="53340" rIns="53340" bIns="533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l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dirty="0" smtClean="0">
              <a:solidFill>
                <a:schemeClr val="bg1"/>
              </a:solidFill>
              <a:latin typeface="+mn-ea"/>
              <a:ea typeface="+mn-ea"/>
            </a:rPr>
            <a:t>Experience product</a:t>
          </a:r>
        </a:p>
      </dsp:txBody>
      <dsp:txXfrm>
        <a:off x="3264331" y="3628441"/>
        <a:ext cx="2172935" cy="1086467"/>
      </dsp:txXfrm>
    </dsp:sp>
    <dsp:sp modelId="{77188E3D-042C-45A1-B51C-984791269206}">
      <dsp:nvSpPr>
        <dsp:cNvPr id="7" name="圆角矩形 6"/>
        <dsp:cNvSpPr/>
      </dsp:nvSpPr>
      <dsp:spPr bwMode="white">
        <a:xfrm>
          <a:off x="906428" y="3628441"/>
          <a:ext cx="2172935" cy="1086467"/>
        </a:xfrm>
        <a:prstGeom prst="roundRect">
          <a:avLst/>
        </a:prstGeom>
        <a:solidFill>
          <a:schemeClr val="tx1"/>
        </a:solidFill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53340" tIns="53340" rIns="53340" bIns="533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ctr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0" dirty="0" smtClean="0">
              <a:solidFill>
                <a:schemeClr val="bg1"/>
              </a:solidFill>
              <a:latin typeface="+mn-ea"/>
              <a:ea typeface="+mn-ea"/>
            </a:rPr>
            <a:t>CRM </a:t>
          </a:r>
          <a:endParaRPr lang="en-US" altLang="zh-CN" sz="1400" b="0" dirty="0" smtClean="0">
            <a:solidFill>
              <a:schemeClr val="bg1"/>
            </a:solidFill>
            <a:latin typeface="+mn-ea"/>
            <a:ea typeface="+mn-ea"/>
          </a:endParaRPr>
        </a:p>
        <a:p>
          <a:pPr lvl="0" algn="ctr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dirty="0" smtClean="0">
              <a:solidFill>
                <a:schemeClr val="bg1"/>
              </a:solidFill>
              <a:latin typeface="+mn-ea"/>
              <a:ea typeface="+mn-ea"/>
            </a:rPr>
            <a:t>According the consumer prefer products, send the relative product to relative consumer</a:t>
          </a:r>
          <a:br>
            <a:rPr lang="en-US" altLang="zh-CN" sz="1400" b="0" dirty="0" smtClean="0">
              <a:solidFill>
                <a:schemeClr val="bg1"/>
              </a:solidFill>
              <a:latin typeface="+mn-ea"/>
              <a:ea typeface="+mn-ea"/>
            </a:rPr>
          </a:br>
          <a:endParaRPr lang="zh-CN" altLang="en-US" sz="1400" b="0" dirty="0">
            <a:solidFill>
              <a:schemeClr val="bg1"/>
            </a:solidFill>
            <a:latin typeface="+mn-ea"/>
            <a:ea typeface="+mn-ea"/>
          </a:endParaRPr>
        </a:p>
      </dsp:txBody>
      <dsp:txXfrm>
        <a:off x="906428" y="3628441"/>
        <a:ext cx="2172935" cy="1086467"/>
      </dsp:txXfrm>
    </dsp:sp>
    <dsp:sp modelId="{1807DAF3-F44F-4DA7-80ED-2D659F852D50}">
      <dsp:nvSpPr>
        <dsp:cNvPr id="8" name="圆角矩形 7"/>
        <dsp:cNvSpPr/>
      </dsp:nvSpPr>
      <dsp:spPr bwMode="white">
        <a:xfrm>
          <a:off x="210241" y="1613558"/>
          <a:ext cx="2172935" cy="1086467"/>
        </a:xfrm>
        <a:prstGeom prst="roundRect">
          <a:avLst/>
        </a:prstGeom>
        <a:solidFill>
          <a:schemeClr val="tx1"/>
        </a:solidFill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53340" tIns="53340" rIns="53340" bIns="533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dirty="0" smtClean="0">
              <a:solidFill>
                <a:schemeClr val="bg1"/>
              </a:solidFill>
            </a:rPr>
            <a:t>Customers sharing  feedback </a:t>
          </a:r>
          <a:endParaRPr lang="en-US" altLang="zh-CN" sz="1400" b="1" dirty="0" smtClean="0">
            <a:solidFill>
              <a:schemeClr val="bg1"/>
            </a:solidFill>
          </a:endParaRPr>
        </a:p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dirty="0" smtClean="0">
              <a:solidFill>
                <a:schemeClr val="bg1"/>
              </a:solidFill>
            </a:rPr>
            <a:t>By </a:t>
          </a:r>
          <a:r>
            <a:rPr lang="en-US" altLang="zh-CN" sz="1200" b="0" dirty="0" err="1" smtClean="0">
              <a:solidFill>
                <a:schemeClr val="bg1"/>
              </a:solidFill>
            </a:rPr>
            <a:t>wechat</a:t>
          </a:r>
          <a:r>
            <a:rPr lang="en-US" altLang="zh-CN" sz="1200" b="0" dirty="0" smtClean="0">
              <a:solidFill>
                <a:schemeClr val="bg1"/>
              </a:solidFill>
            </a:rPr>
            <a:t> comments</a:t>
          </a:r>
          <a:endParaRPr lang="zh-CN" altLang="en-US" sz="1200" b="0" dirty="0">
            <a:solidFill>
              <a:schemeClr val="bg1"/>
            </a:solidFill>
          </a:endParaRPr>
        </a:p>
      </dsp:txBody>
      <dsp:txXfrm>
        <a:off x="210241" y="1613558"/>
        <a:ext cx="2172935" cy="1086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#1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dstNode" val="node1"/>
                <dgm:param type="connRout" val="longCurve"/>
                <dgm:param type="begPts" val="midR"/>
                <dgm:param type="endPts" val="midL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dstNode" val="node1"/>
                <dgm:param type="connRout" val="longCurve"/>
                <dgm:param type="begPts" val="midL"/>
                <dgm:param type="endPts" val="midR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dstNode" val="nodeFirstNode"/>
                      <dgm:param type="connRout" val="longCurve"/>
                      <dgm:param type="begPts" val="midR"/>
                      <dgm:param type="endPts" val="midL"/>
                    </dgm:alg>
                  </dgm:if>
                  <dgm:else name="Name15">
                    <dgm:alg type="conn">
                      <dgm:param type="dstNode" val="nodeFirstNode"/>
                      <dgm:param type="connRout" val="longCurve"/>
                      <dgm:param type="begPts" val="midL"/>
                      <dgm:param type="endPts" val="midR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15FB1-F47A-4030-BAD8-31798844327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3263E-36F0-4898-980D-399EB43B6A1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3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7E2F65F-00C6-4756-92AA-01A2E6CBF99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407988" y="752475"/>
            <a:ext cx="5854700" cy="3292475"/>
          </a:xfrm>
          <a:extLst>
            <a:ext uri="{91240B29-F687-4F45-9708-019B960494DF}">
              <a14:hiddenLine xmlns:a14="http://schemas.microsoft.com/office/drawing/2010/main" w="1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6575" y="4387850"/>
            <a:ext cx="5781675" cy="3952875"/>
          </a:xfrm>
          <a:extLst>
            <a:ext uri="{91240B29-F687-4F45-9708-019B960494DF}">
              <a14:hiddenLine xmlns:a14="http://schemas.microsoft.com/office/drawing/2010/main" w="1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  <a:p>
            <a:endParaRPr lang="en-US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277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2772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925C3A80-42D9-4D70-838C-35D8125A46DC}" type="slidenum">
              <a:rPr lang="zh-CN" altLang="en-US" sz="1200">
                <a:solidFill>
                  <a:prstClr val="black"/>
                </a:solidFill>
                <a:latin typeface="Calibri" panose="020F0502020204030204" charset="0"/>
              </a:rPr>
            </a:fld>
            <a:endParaRPr lang="en-US" altLang="en-US" sz="120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5120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0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8234CB0F-C25E-4ADF-96E4-9069C8DDAE9F}" type="slidenum">
              <a:rPr lang="zh-CN" altLang="en-US" sz="1200">
                <a:solidFill>
                  <a:prstClr val="black"/>
                </a:solidFill>
                <a:latin typeface="Calibri" panose="020F0502020204030204" charset="0"/>
              </a:rPr>
            </a:fld>
            <a:endParaRPr lang="en-US" altLang="en-US" sz="120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9D56EDA-D0FA-4A80-9D9D-8D177D823285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E99035E-1096-4806-8BE7-46FBED954137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2253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451645FA-9231-46E5-A017-7EA8C0126CAB}" type="slidenum">
              <a:rPr lang="zh-CN" altLang="en-US" sz="1200">
                <a:solidFill>
                  <a:prstClr val="black"/>
                </a:solidFill>
                <a:latin typeface="Calibri" panose="020F0502020204030204" charset="0"/>
              </a:rPr>
            </a:fld>
            <a:endParaRPr lang="en-US" altLang="en-US" sz="120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F81C-42B3-4308-8485-C2774C876ACC}" type="slidenum">
              <a:rPr lang="en-US">
                <a:solidFill>
                  <a:prstClr val="black"/>
                </a:solidFill>
              </a:rPr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F81C-42B3-4308-8485-C2774C876ACC}" type="slidenum">
              <a:rPr 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2662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662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F9E2D59F-81A6-4C40-A65A-2A74A6A3A549}" type="slidenum">
              <a:rPr lang="zh-CN" altLang="en-US" sz="1200">
                <a:solidFill>
                  <a:prstClr val="black"/>
                </a:solidFill>
                <a:latin typeface="Calibri" panose="020F0502020204030204" charset="0"/>
              </a:rPr>
            </a:fld>
            <a:endParaRPr lang="en-US" altLang="en-US" sz="120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2662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662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F9E2D59F-81A6-4C40-A65A-2A74A6A3A549}" type="slidenum">
              <a:rPr lang="zh-CN" altLang="en-US" sz="1200">
                <a:solidFill>
                  <a:prstClr val="black"/>
                </a:solidFill>
                <a:latin typeface="Calibri" panose="020F0502020204030204" charset="0"/>
              </a:rPr>
            </a:fld>
            <a:endParaRPr lang="en-US" altLang="en-US" sz="120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409575" y="752475"/>
            <a:ext cx="5854700" cy="3292475"/>
          </a:xfrm>
          <a:extLst>
            <a:ext uri="{91240B29-F687-4F45-9708-019B960494DF}">
              <a14:hiddenLine xmlns:a14="http://schemas.microsoft.com/office/drawing/2010/main" w="1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91240B29-F687-4F45-9708-019B960494DF}">
              <a14:hiddenLine xmlns:a14="http://schemas.microsoft.com/office/drawing/2010/main" w="1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http://www.tmtpost.com/102495.html</a:t>
            </a:r>
            <a:endParaRPr lang="zh-CN" altLang="en-US"/>
          </a:p>
          <a:p>
            <a:r>
              <a:rPr lang="en-US" altLang="en-US"/>
              <a:t>微店网商业模式探究http://cd.qq.com/a/20140123/016174.htm</a:t>
            </a:r>
            <a:endParaRPr lang="en-US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FA19-5BF7-4B16-99AB-23837CFC09A2}" type="datetimeFigureOut">
              <a:rPr lang="th-TH" smtClean="0"/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24DA5-BB18-453D-BACD-20595C2010D6}" type="slidenum">
              <a:rPr lang="th-TH" smtClean="0"/>
            </a:fld>
            <a:endParaRPr lang="th-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FA19-5BF7-4B16-99AB-23837CFC09A2}" type="datetimeFigureOut">
              <a:rPr lang="th-TH" smtClean="0"/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24DA5-BB18-453D-BACD-20595C2010D6}" type="slidenum">
              <a:rPr lang="th-TH" smtClean="0"/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FA19-5BF7-4B16-99AB-23837CFC09A2}" type="datetimeFigureOut">
              <a:rPr lang="th-TH" smtClean="0"/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24DA5-BB18-453D-BACD-20595C2010D6}" type="slidenum">
              <a:rPr lang="th-TH" smtClean="0"/>
            </a:fld>
            <a:endParaRPr lang="th-TH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80">
                <a:solidFill>
                  <a:schemeClr val="accent1"/>
                </a:solidFill>
              </a:defRPr>
            </a:lvl1pPr>
            <a:lvl2pPr marL="690880" indent="-276860"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2pPr>
            <a:lvl3pPr marL="1371600" indent="-274320">
              <a:buFont typeface="Arial" panose="020B0604020202020204" pitchFamily="34" charset="0"/>
              <a:buChar char="•"/>
              <a:defRPr sz="2160">
                <a:solidFill>
                  <a:schemeClr val="accent1"/>
                </a:solidFill>
              </a:defRPr>
            </a:lvl3pPr>
            <a:lvl4pPr marL="1920240" indent="-274320">
              <a:buFont typeface="Arial" panose="020B0604020202020204" pitchFamily="34" charset="0"/>
              <a:buChar char="•"/>
              <a:defRPr sz="2160">
                <a:solidFill>
                  <a:schemeClr val="accent1"/>
                </a:solidFill>
              </a:defRPr>
            </a:lvl4pPr>
            <a:lvl5pPr marL="2468880" indent="-274320">
              <a:buFont typeface="Arial" panose="020B0604020202020204" pitchFamily="34" charset="0"/>
              <a:buChar char="•"/>
              <a:defRPr sz="2160"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D0CE79-49FB-443D-BEF8-6B709DE8FD0C}" type="datetimeFigureOut">
              <a:rPr lang="zh-CN" altLang="en-US">
                <a:solidFill>
                  <a:prstClr val="white">
                    <a:lumMod val="65000"/>
                  </a:prstClr>
                </a:solidFill>
              </a:rPr>
            </a:fld>
            <a:endParaRPr lang="zh-CN" alt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4AEEB8-037D-4E79-AC59-9F5B395911CE}" type="slidenum">
              <a:rPr lang="zh-CN" altLang="en-US">
                <a:solidFill>
                  <a:prstClr val="white">
                    <a:lumMod val="65000"/>
                  </a:prstClr>
                </a:solidFill>
              </a:rPr>
            </a:fld>
            <a:endParaRPr lang="zh-CN" altLang="en-US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FA19-5BF7-4B16-99AB-23837CFC09A2}" type="datetimeFigureOut">
              <a:rPr lang="th-TH" smtClean="0"/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24DA5-BB18-453D-BACD-20595C2010D6}" type="slidenum">
              <a:rPr lang="th-TH" smtClean="0"/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FA19-5BF7-4B16-99AB-23837CFC09A2}" type="datetimeFigureOut">
              <a:rPr lang="th-TH" smtClean="0"/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24DA5-BB18-453D-BACD-20595C2010D6}" type="slidenum">
              <a:rPr lang="th-TH" smtClean="0"/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FA19-5BF7-4B16-99AB-23837CFC09A2}" type="datetimeFigureOut">
              <a:rPr lang="th-TH" smtClean="0"/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24DA5-BB18-453D-BACD-20595C2010D6}" type="slidenum">
              <a:rPr lang="th-TH" smtClean="0"/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FA19-5BF7-4B16-99AB-23837CFC09A2}" type="datetimeFigureOut">
              <a:rPr lang="th-TH" smtClean="0"/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24DA5-BB18-453D-BACD-20595C2010D6}" type="slidenum">
              <a:rPr lang="th-TH" smtClean="0"/>
            </a:fld>
            <a:endParaRPr lang="th-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FA19-5BF7-4B16-99AB-23837CFC09A2}" type="datetimeFigureOut">
              <a:rPr lang="th-TH" smtClean="0"/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24DA5-BB18-453D-BACD-20595C2010D6}" type="slidenum">
              <a:rPr lang="th-TH" smtClean="0"/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FA19-5BF7-4B16-99AB-23837CFC09A2}" type="datetimeFigureOut">
              <a:rPr lang="th-TH" smtClean="0"/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24DA5-BB18-453D-BACD-20595C2010D6}" type="slidenum">
              <a:rPr lang="th-TH" smtClean="0"/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FA19-5BF7-4B16-99AB-23837CFC09A2}" type="datetimeFigureOut">
              <a:rPr lang="th-TH" smtClean="0"/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24DA5-BB18-453D-BACD-20595C2010D6}" type="slidenum">
              <a:rPr lang="th-TH" smtClean="0"/>
            </a:fld>
            <a:endParaRPr lang="th-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FA19-5BF7-4B16-99AB-23837CFC09A2}" type="datetimeFigureOut">
              <a:rPr lang="th-TH" smtClean="0"/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24DA5-BB18-453D-BACD-20595C2010D6}" type="slidenum">
              <a:rPr lang="th-TH" smtClean="0"/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EFA19-5BF7-4B16-99AB-23837CFC09A2}" type="datetimeFigureOut">
              <a:rPr lang="th-TH" smtClean="0"/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24DA5-BB18-453D-BACD-20595C2010D6}" type="slidenum">
              <a:rPr lang="th-TH" smtClean="0"/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2" Type="http://schemas.openxmlformats.org/officeDocument/2006/relationships/image" Target="../media/image16.png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0.xml"/><Relationship Id="rId7" Type="http://schemas.openxmlformats.org/officeDocument/2006/relationships/image" Target="../media/image13.pn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4.xml"/><Relationship Id="rId7" Type="http://schemas.openxmlformats.org/officeDocument/2006/relationships/image" Target="../media/image34.jpeg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15.png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0" Type="http://schemas.openxmlformats.org/officeDocument/2006/relationships/notesSlide" Target="../notesSlides/notesSlide7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6.xml"/><Relationship Id="rId2" Type="http://schemas.openxmlformats.org/officeDocument/2006/relationships/image" Target="../media/image15.png"/><Relationship Id="rId1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30.xml"/><Relationship Id="rId7" Type="http://schemas.openxmlformats.org/officeDocument/2006/relationships/image" Target="../media/image40.jpeg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14.png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0" Type="http://schemas.openxmlformats.org/officeDocument/2006/relationships/notesSlide" Target="../notesSlides/notesSlide11.xml"/><Relationship Id="rId1" Type="http://schemas.openxmlformats.org/officeDocument/2006/relationships/tags" Target="../tags/tag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jpeg"/><Relationship Id="rId8" Type="http://schemas.openxmlformats.org/officeDocument/2006/relationships/image" Target="../media/image51.jpeg"/><Relationship Id="rId7" Type="http://schemas.openxmlformats.org/officeDocument/2006/relationships/image" Target="../media/image50.jpeg"/><Relationship Id="rId6" Type="http://schemas.openxmlformats.org/officeDocument/2006/relationships/image" Target="../media/image49.jpe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3.jpeg"/><Relationship Id="rId1" Type="http://schemas.openxmlformats.org/officeDocument/2006/relationships/diagramData" Target="../diagrams/data1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31.xml"/><Relationship Id="rId6" Type="http://schemas.openxmlformats.org/officeDocument/2006/relationships/image" Target="../media/image57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1" Type="http://schemas.openxmlformats.org/officeDocument/2006/relationships/image" Target="../media/image8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8.png"/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2.png"/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0.png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96.jpe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image" Target="../media/image10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4.jpeg"/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jpe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jpeg"/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image" Target="../media/image122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2.xml"/><Relationship Id="rId2" Type="http://schemas.openxmlformats.org/officeDocument/2006/relationships/image" Target="../media/image12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12.xml"/><Relationship Id="rId15" Type="http://schemas.openxmlformats.org/officeDocument/2006/relationships/tags" Target="../tags/tag14.xml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1429882" y="1423447"/>
            <a:ext cx="9332237" cy="3542460"/>
          </a:xfrm>
        </p:spPr>
        <p:txBody>
          <a:bodyPr vert="horz" wrap="square" lIns="129600" tIns="45720" rIns="91440" bIns="993600" rtlCol="0" anchor="b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contourClr>
                <a:srgbClr val="DDDDDD"/>
              </a:contourClr>
            </a:sp3d>
          </a:bodyPr>
          <a:lstStyle/>
          <a:p>
            <a:pPr>
              <a:defRPr/>
            </a:pPr>
            <a:r>
              <a:rPr lang="en-US" altLang="zh-CN" b="1" spc="12" dirty="0" err="1">
                <a:ln w="11430">
                  <a:noFill/>
                </a:ln>
                <a:effectLst>
                  <a:reflection blurRad="6350" stA="50000" endA="300" endPos="50000" dist="60007" dir="5400000" sy="-100000" algn="bl" rotWithShape="0"/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Weishang</a:t>
            </a:r>
            <a:br>
              <a:rPr lang="en-US" altLang="zh-CN" b="1" spc="12" dirty="0">
                <a:ln w="11430">
                  <a:noFill/>
                </a:ln>
                <a:effectLst>
                  <a:reflection blurRad="6350" stA="50000" endA="300" endPos="50000" dist="60007" dir="5400000" sy="-100000" algn="bl" rotWithShape="0"/>
                </a:effectLst>
                <a:latin typeface="Times New Roman" panose="02020603050405020304" pitchFamily="18" charset="0"/>
                <a:ea typeface="微软雅黑" panose="020B0503020204020204" charset="-122"/>
              </a:rPr>
            </a:br>
            <a:r>
              <a:rPr lang="en-US" altLang="zh-CN" b="1" spc="12" dirty="0">
                <a:ln w="11430">
                  <a:noFill/>
                </a:ln>
                <a:effectLst>
                  <a:reflection blurRad="6350" stA="50000" endA="300" endPos="50000" dist="60007" dir="5400000" sy="-100000" algn="bl" rotWithShape="0"/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micro-boss</a:t>
            </a:r>
            <a:br>
              <a:rPr lang="en-US" altLang="zh-CN" b="1" spc="12" dirty="0">
                <a:ln w="11430">
                  <a:noFill/>
                </a:ln>
                <a:effectLst>
                  <a:reflection blurRad="6350" stA="50000" endA="300" endPos="50000" dist="60007" dir="5400000" sy="-100000" algn="bl" rotWithShape="0"/>
                </a:effectLst>
                <a:latin typeface="Times New Roman" panose="02020603050405020304" pitchFamily="18" charset="0"/>
                <a:ea typeface="微软雅黑" panose="020B0503020204020204" charset="-122"/>
              </a:rPr>
            </a:br>
            <a:endParaRPr lang="zh-CN" altLang="en-US" spc="180" dirty="0">
              <a:ln w="11430"/>
              <a:effectLst>
                <a:outerShdw blurRad="63500" algn="tl" rotWithShape="0">
                  <a:schemeClr val="accent1">
                    <a:lumMod val="50000"/>
                  </a:schemeClr>
                </a:outerShdw>
                <a:reflection blurRad="6350" stA="50000" endA="300" endPos="50000" dist="60007" dir="5400000" sy="-100000" algn="bl" rotWithShape="0"/>
              </a:effectLst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88162" y="4538994"/>
            <a:ext cx="778840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360" dirty="0">
                <a:latin typeface="Times New Roman" panose="02020603050405020304" pitchFamily="18" charset="0"/>
              </a:rPr>
              <a:t>                                     </a:t>
            </a:r>
            <a:r>
              <a:rPr lang="en-US" altLang="zh-CN" sz="2880" dirty="0">
                <a:latin typeface="Times New Roman" panose="02020603050405020304" pitchFamily="18" charset="0"/>
              </a:rPr>
              <a:t>By </a:t>
            </a:r>
            <a:r>
              <a:rPr lang="en-US" altLang="zh-CN" sz="2880" dirty="0" err="1" smtClean="0">
                <a:latin typeface="Times New Roman" panose="02020603050405020304" pitchFamily="18" charset="0"/>
              </a:rPr>
              <a:t>Naam</a:t>
            </a:r>
            <a:r>
              <a:rPr lang="en-US" altLang="zh-CN" sz="3360" dirty="0" smtClean="0">
                <a:latin typeface="Times New Roman" panose="02020603050405020304" pitchFamily="18" charset="0"/>
              </a:rPr>
              <a:t>                     </a:t>
            </a:r>
            <a:endParaRPr lang="en-US" altLang="zh-CN" sz="3360" dirty="0">
              <a:latin typeface="Times New Roman" panose="02020603050405020304" pitchFamily="18" charset="0"/>
            </a:endParaRPr>
          </a:p>
          <a:p>
            <a:pPr algn="r"/>
            <a:r>
              <a:rPr lang="en-US" altLang="zh-CN" sz="2400" dirty="0" smtClean="0">
                <a:latin typeface="Times New Roman" panose="02020603050405020304" pitchFamily="18" charset="0"/>
              </a:rPr>
              <a:t>shenqingwei@hotmail.com</a:t>
            </a:r>
            <a:endParaRPr lang="en-US" altLang="zh-CN" sz="3360" dirty="0">
              <a:latin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98166" y="3682479"/>
            <a:ext cx="591312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60" dirty="0">
                <a:latin typeface="宋体" panose="02010600030101010101" pitchFamily="2" charset="-122"/>
                <a:ea typeface="宋体" panose="02010600030101010101" pitchFamily="2" charset="-122"/>
              </a:rPr>
              <a:t>－</a:t>
            </a:r>
            <a:r>
              <a:rPr lang="en-US" altLang="zh-CN" sz="3360" dirty="0">
                <a:latin typeface="Times New Roman" panose="02020603050405020304" pitchFamily="18" charset="0"/>
              </a:rPr>
              <a:t>A New E-Commerce Model</a:t>
            </a:r>
            <a:endParaRPr lang="en-US" altLang="zh-CN" sz="336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9818" y="163259"/>
            <a:ext cx="9968866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8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4.</a:t>
            </a:r>
            <a:r>
              <a:rPr lang="zh-CN" altLang="en-US" sz="288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The </a:t>
            </a:r>
            <a:r>
              <a:rPr lang="en-US" altLang="zh-CN" sz="288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R</a:t>
            </a:r>
            <a:r>
              <a:rPr lang="zh-CN" altLang="en-US" sz="288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ole of the </a:t>
            </a:r>
            <a:r>
              <a:rPr lang="en-US" altLang="zh-CN" sz="288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Official Account</a:t>
            </a:r>
            <a:r>
              <a:rPr lang="zh-CN" altLang="en-US" sz="288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in WeChat</a:t>
            </a:r>
            <a:endParaRPr lang="zh-CN" altLang="en-US" sz="288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9458" name="文本框 5"/>
          <p:cNvSpPr txBox="1">
            <a:spLocks noChangeArrowheads="1"/>
          </p:cNvSpPr>
          <p:nvPr/>
        </p:nvSpPr>
        <p:spPr bwMode="auto">
          <a:xfrm>
            <a:off x="1152906" y="5571745"/>
            <a:ext cx="9887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The official account could connect people with products,news and enterprise .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9459" name="组合 7"/>
          <p:cNvGrpSpPr/>
          <p:nvPr/>
        </p:nvGrpSpPr>
        <p:grpSpPr bwMode="auto">
          <a:xfrm>
            <a:off x="737237" y="1190626"/>
            <a:ext cx="10717530" cy="3684588"/>
            <a:chOff x="168" y="1873"/>
            <a:chExt cx="14064" cy="5804"/>
          </a:xfrm>
        </p:grpSpPr>
        <p:pic>
          <p:nvPicPr>
            <p:cNvPr id="19460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" y="1873"/>
              <a:ext cx="14064" cy="5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1" name="文本框 6"/>
            <p:cNvSpPr txBox="1">
              <a:spLocks noChangeArrowheads="1"/>
            </p:cNvSpPr>
            <p:nvPr/>
          </p:nvSpPr>
          <p:spPr bwMode="auto">
            <a:xfrm>
              <a:off x="7959" y="4436"/>
              <a:ext cx="1283" cy="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sz="3360">
                <a:solidFill>
                  <a:schemeClr val="bg1"/>
                </a:solidFill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6673216" y="2708275"/>
            <a:ext cx="1804034" cy="6477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3360" noProof="1">
                <a:solidFill>
                  <a:schemeClr val="bg1"/>
                </a:solidFill>
                <a:latin typeface="Times New Roman" panose="02020603050405020304" pitchFamily="18" charset="0"/>
              </a:rPr>
              <a:t>subscriprions</a:t>
            </a:r>
            <a:endParaRPr lang="en-US" altLang="zh-CN" sz="3360" noProof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701790" y="1412877"/>
            <a:ext cx="1457326" cy="5032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400" noProof="1">
                <a:solidFill>
                  <a:schemeClr val="bg1"/>
                </a:solidFill>
                <a:latin typeface="Times New Roman" panose="02020603050405020304" pitchFamily="18" charset="0"/>
              </a:rPr>
              <a:t>service</a:t>
            </a:r>
            <a:endParaRPr lang="en-US" altLang="zh-CN" sz="2400" noProof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701790" y="4149727"/>
            <a:ext cx="1775460" cy="635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360" noProof="1">
                <a:solidFill>
                  <a:schemeClr val="bg1"/>
                </a:solidFill>
                <a:latin typeface="Times New Roman" panose="02020603050405020304" pitchFamily="18" charset="0"/>
              </a:rPr>
              <a:t>WeChat enterprise</a:t>
            </a:r>
            <a:endParaRPr lang="zh-CN" altLang="en-US" sz="3360" noProof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896640" y="959835"/>
          <a:ext cx="5811954" cy="4149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0070"/>
                <a:gridCol w="1653612"/>
                <a:gridCol w="1338272"/>
              </a:tblGrid>
              <a:tr h="78646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Account Type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vs.Functionality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Subscription Account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b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Account</a:t>
                      </a:r>
                      <a:endParaRPr lang="en-US" sz="14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296" marR="82296" marT="41148" marB="41148"/>
                </a:tc>
              </a:tr>
              <a:tr h="62589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Message displayed in</a:t>
                      </a:r>
                      <a:endParaRPr lang="en-US" sz="1400" b="1" dirty="0" smtClean="0"/>
                    </a:p>
                    <a:p>
                      <a:r>
                        <a:rPr lang="en-US" sz="1400" b="1" dirty="0" smtClean="0"/>
                        <a:t>sessions list</a:t>
                      </a:r>
                      <a:endParaRPr lang="en-US" sz="1400" b="1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700" strike="noStrike" dirty="0" smtClean="0">
                          <a:solidFill>
                            <a:srgbClr val="FF0000"/>
                          </a:solidFill>
                        </a:rPr>
                        <a:t>No </a:t>
                      </a:r>
                      <a:endParaRPr lang="en-US" sz="1700" strike="noStrike" dirty="0">
                        <a:solidFill>
                          <a:srgbClr val="FF0000"/>
                        </a:solidFill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Yes </a:t>
                      </a:r>
                      <a:endParaRPr lang="en-US" sz="1700" dirty="0"/>
                    </a:p>
                  </a:txBody>
                  <a:tcPr marL="82296" marR="82296" marT="41148" marB="41148"/>
                </a:tc>
              </a:tr>
              <a:tr h="547658">
                <a:tc>
                  <a:txBody>
                    <a:bodyPr/>
                    <a:lstStyle/>
                    <a:p>
                      <a:r>
                        <a:rPr lang="en-US" sz="13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Message displayed in</a:t>
                      </a:r>
                      <a:br>
                        <a:rPr lang="en-US" sz="1300" b="1" dirty="0" smtClean="0"/>
                      </a:br>
                      <a:r>
                        <a:rPr lang="en-US" sz="13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subscription folder</a:t>
                      </a:r>
                      <a:endParaRPr lang="en-US" sz="1300" b="1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Yes </a:t>
                      </a:r>
                      <a:endParaRPr lang="en-US" sz="17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700" strike="noStrike" dirty="0" smtClean="0">
                          <a:solidFill>
                            <a:srgbClr val="FF0000"/>
                          </a:solidFill>
                        </a:rPr>
                        <a:t>No </a:t>
                      </a:r>
                      <a:endParaRPr lang="en-US" sz="1700" strike="noStrike" dirty="0">
                        <a:solidFill>
                          <a:srgbClr val="FF0000"/>
                        </a:solidFill>
                      </a:endParaRPr>
                    </a:p>
                  </a:txBody>
                  <a:tcPr marL="82296" marR="82296" marT="41148" marB="41148"/>
                </a:tc>
              </a:tr>
              <a:tr h="5212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Send 1 message</a:t>
                      </a:r>
                      <a:endParaRPr lang="en-US" sz="1400" b="1" dirty="0" smtClean="0"/>
                    </a:p>
                    <a:p>
                      <a:r>
                        <a:rPr lang="en-US" sz="1400" b="1" dirty="0" smtClean="0"/>
                        <a:t>per day</a:t>
                      </a:r>
                      <a:endParaRPr lang="en-US" sz="1400" b="1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Yes </a:t>
                      </a:r>
                      <a:endParaRPr lang="en-US" sz="17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700" strike="noStrike" dirty="0" smtClean="0">
                          <a:solidFill>
                            <a:srgbClr val="FF0000"/>
                          </a:solidFill>
                        </a:rPr>
                        <a:t>No </a:t>
                      </a:r>
                      <a:endParaRPr lang="en-US" sz="1700" strike="noStrike" dirty="0">
                        <a:solidFill>
                          <a:srgbClr val="FF0000"/>
                        </a:solidFill>
                      </a:endParaRPr>
                    </a:p>
                  </a:txBody>
                  <a:tcPr marL="82296" marR="82296" marT="41148" marB="41148"/>
                </a:tc>
              </a:tr>
              <a:tr h="5212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Send 4 messages</a:t>
                      </a:r>
                      <a:endParaRPr lang="en-US" sz="1400" b="1" dirty="0" smtClean="0"/>
                    </a:p>
                    <a:p>
                      <a:r>
                        <a:rPr lang="en-US" sz="1400" b="1" dirty="0" smtClean="0"/>
                        <a:t>per month</a:t>
                      </a:r>
                      <a:endParaRPr lang="en-US" sz="1400" b="1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700" strike="noStrike" dirty="0" smtClean="0">
                          <a:solidFill>
                            <a:srgbClr val="FF0000"/>
                          </a:solidFill>
                        </a:rPr>
                        <a:t>No </a:t>
                      </a:r>
                      <a:endParaRPr lang="en-US" sz="1700" strike="noStrike" dirty="0">
                        <a:solidFill>
                          <a:srgbClr val="FF0000"/>
                        </a:solidFill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Yes </a:t>
                      </a:r>
                      <a:endParaRPr lang="en-US" sz="1700" dirty="0"/>
                    </a:p>
                  </a:txBody>
                  <a:tcPr marL="82296" marR="82296" marT="41148" marB="41148"/>
                </a:tc>
              </a:tr>
              <a:tr h="62589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Direct communication</a:t>
                      </a:r>
                      <a:endParaRPr lang="en-US" sz="1400" b="1" dirty="0" smtClean="0"/>
                    </a:p>
                    <a:p>
                      <a:r>
                        <a:rPr lang="en-US" sz="1400" b="1" dirty="0" smtClean="0"/>
                        <a:t>with followers</a:t>
                      </a:r>
                      <a:endParaRPr lang="en-US" sz="1400" b="1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Yes </a:t>
                      </a:r>
                      <a:endParaRPr lang="en-US" sz="17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Yes </a:t>
                      </a:r>
                      <a:endParaRPr lang="en-US" sz="1700" dirty="0"/>
                    </a:p>
                  </a:txBody>
                  <a:tcPr marL="82296" marR="82296" marT="41148" marB="41148"/>
                </a:tc>
              </a:tr>
              <a:tr h="5212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Customized</a:t>
                      </a:r>
                      <a:endParaRPr lang="en-US" sz="1400" b="1" dirty="0" smtClean="0"/>
                    </a:p>
                    <a:p>
                      <a:r>
                        <a:rPr lang="en-US" sz="1400" b="1" dirty="0" smtClean="0"/>
                        <a:t>Interactive Menu</a:t>
                      </a:r>
                      <a:endParaRPr lang="en-US" sz="1400" b="1" dirty="0" smtClean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Yes </a:t>
                      </a:r>
                      <a:endParaRPr lang="en-US" sz="17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Yes </a:t>
                      </a:r>
                      <a:endParaRPr lang="en-US" sz="1700" dirty="0"/>
                    </a:p>
                  </a:txBody>
                  <a:tcPr marL="82296" marR="82296" marT="41148" marB="41148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425440" y="290557"/>
            <a:ext cx="4383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Account Type vs. Functionality</a:t>
            </a:r>
            <a:endParaRPr lang="en-US" sz="2400" u="sng" dirty="0"/>
          </a:p>
          <a:p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Subscript  accounts sample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2237574" y="2106146"/>
            <a:ext cx="5486400" cy="3660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893" y="350044"/>
            <a:ext cx="9464040" cy="1193006"/>
          </a:xfrm>
        </p:spPr>
        <p:txBody>
          <a:bodyPr/>
          <a:lstStyle/>
          <a:p>
            <a:r>
              <a:rPr lang="en-US" dirty="0" smtClean="0"/>
              <a:t>Service accounts sample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2237574" y="1721584"/>
            <a:ext cx="5486400" cy="3660457"/>
          </a:xfrm>
          <a:prstGeom prst="rect">
            <a:avLst/>
          </a:prstGeom>
        </p:spPr>
      </p:pic>
      <p:sp>
        <p:nvSpPr>
          <p:cNvPr id="4" name="AutoShape 2" descr="WeChat%20Official%20Account%20-%20Service%20Account"/>
          <p:cNvSpPr>
            <a:spLocks noChangeAspect="1" noChangeArrowheads="1"/>
          </p:cNvSpPr>
          <p:nvPr/>
        </p:nvSpPr>
        <p:spPr bwMode="auto">
          <a:xfrm>
            <a:off x="749617" y="212884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/>
          <a:lstStyle/>
          <a:p>
            <a:endParaRPr lang="en-US" sz="336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05" name="直接连接符 5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6263640" y="2303464"/>
            <a:ext cx="4261486" cy="0"/>
          </a:xfrm>
          <a:prstGeom prst="line">
            <a:avLst/>
          </a:prstGeom>
          <a:noFill/>
          <a:ln w="76200">
            <a:solidFill>
              <a:schemeClr val="accent1">
                <a:alpha val="9998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06" name="矩形 1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411899">
            <a:off x="2251710" y="2303462"/>
            <a:ext cx="3369946" cy="3135312"/>
          </a:xfrm>
          <a:custGeom>
            <a:avLst/>
            <a:gdLst>
              <a:gd name="T0" fmla="*/ 1743012 w 2807910"/>
              <a:gd name="T1" fmla="*/ 2394978 h 3448906"/>
              <a:gd name="T2" fmla="*/ 2607455 w 2807910"/>
              <a:gd name="T3" fmla="*/ 0 h 3448906"/>
              <a:gd name="T4" fmla="*/ 2807910 w 2807910"/>
              <a:gd name="T5" fmla="*/ 3448906 h 3448906"/>
              <a:gd name="T6" fmla="*/ 0 w 2807910"/>
              <a:gd name="T7" fmla="*/ 3361846 h 3448906"/>
              <a:gd name="T8" fmla="*/ 1743012 w 2807910"/>
              <a:gd name="T9" fmla="*/ 2394978 h 3448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07910" h="3448906">
                <a:moveTo>
                  <a:pt x="1743012" y="2394978"/>
                </a:moveTo>
                <a:lnTo>
                  <a:pt x="2607455" y="0"/>
                </a:lnTo>
                <a:lnTo>
                  <a:pt x="2807910" y="3448906"/>
                </a:lnTo>
                <a:lnTo>
                  <a:pt x="0" y="3361846"/>
                </a:lnTo>
                <a:lnTo>
                  <a:pt x="1743012" y="239497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360">
              <a:solidFill>
                <a:schemeClr val="bg1"/>
              </a:solidFill>
            </a:endParaRPr>
          </a:p>
        </p:txBody>
      </p:sp>
      <p:sp>
        <p:nvSpPr>
          <p:cNvPr id="21507" name="TextBox 1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42640" y="1666875"/>
            <a:ext cx="484251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endParaRPr lang="zh-CN" altLang="en-US" sz="3840" dirty="0">
              <a:solidFill>
                <a:schemeClr val="bg1"/>
              </a:solidFill>
              <a:ea typeface="黑体" panose="02010609060101010101" pitchFamily="2" charset="-122"/>
            </a:endParaRPr>
          </a:p>
        </p:txBody>
      </p:sp>
      <p:pic>
        <p:nvPicPr>
          <p:cNvPr id="2" name="图片 1" descr="一箱水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92" y="1972310"/>
            <a:ext cx="3286126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一箱水果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780" y="2008253"/>
            <a:ext cx="3297554" cy="487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一箱水果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535" y="1935101"/>
            <a:ext cx="2655686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圆角矩形 4"/>
          <p:cNvSpPr/>
          <p:nvPr/>
        </p:nvSpPr>
        <p:spPr>
          <a:xfrm>
            <a:off x="3514344" y="505714"/>
            <a:ext cx="4924426" cy="647700"/>
          </a:xfrm>
          <a:prstGeom prst="round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80" noProof="1">
                <a:solidFill>
                  <a:schemeClr val="tx1"/>
                </a:solidFill>
                <a:latin typeface="Times New Roman" panose="02020603050405020304" pitchFamily="18" charset="0"/>
              </a:rPr>
              <a:t>Official </a:t>
            </a:r>
            <a:r>
              <a:rPr lang="en-US" altLang="zh-CN" sz="2880" noProof="1" smtClean="0">
                <a:solidFill>
                  <a:schemeClr val="tx1"/>
                </a:solidFill>
                <a:latin typeface="Times New Roman" panose="02020603050405020304" pitchFamily="18" charset="0"/>
              </a:rPr>
              <a:t>Service Account </a:t>
            </a:r>
            <a:r>
              <a:rPr lang="en-US" altLang="zh-CN" sz="3360" noProof="1" smtClean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endParaRPr lang="th-TH" altLang="zh-CN" sz="3360" noProof="1">
              <a:solidFill>
                <a:schemeClr val="tx1"/>
              </a:solidFill>
            </a:endParaRPr>
          </a:p>
        </p:txBody>
      </p:sp>
      <p:pic>
        <p:nvPicPr>
          <p:cNvPr id="21513" name="图片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119" y="356617"/>
            <a:ext cx="1046226" cy="94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3760" y="1221408"/>
            <a:ext cx="9109604" cy="402146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21152" y="342773"/>
            <a:ext cx="9400374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60" dirty="0"/>
              <a:t>How the </a:t>
            </a:r>
            <a:r>
              <a:rPr lang="en-US" altLang="zh-CN" sz="3360" dirty="0" smtClean="0"/>
              <a:t>O</a:t>
            </a:r>
            <a:r>
              <a:rPr lang="en-US" sz="3360" dirty="0" smtClean="0"/>
              <a:t>fficial </a:t>
            </a:r>
            <a:r>
              <a:rPr lang="en-US" altLang="zh-CN" sz="3360" dirty="0" smtClean="0"/>
              <a:t>A</a:t>
            </a:r>
            <a:r>
              <a:rPr lang="en-US" sz="3360" dirty="0" smtClean="0"/>
              <a:t>ccount </a:t>
            </a:r>
            <a:r>
              <a:rPr lang="en-US" altLang="zh-CN" sz="3360" dirty="0" smtClean="0"/>
              <a:t>S</a:t>
            </a:r>
            <a:r>
              <a:rPr lang="en-US" sz="3360" dirty="0" smtClean="0"/>
              <a:t>upport </a:t>
            </a:r>
            <a:r>
              <a:rPr lang="en-US" altLang="zh-CN" sz="3360" dirty="0" smtClean="0"/>
              <a:t>O</a:t>
            </a:r>
            <a:r>
              <a:rPr lang="en-US" sz="3360" dirty="0" smtClean="0"/>
              <a:t>nline </a:t>
            </a:r>
            <a:r>
              <a:rPr lang="en-US" altLang="zh-CN" sz="3360" dirty="0" smtClean="0"/>
              <a:t>M</a:t>
            </a:r>
            <a:r>
              <a:rPr lang="en-US" sz="3360" dirty="0" smtClean="0"/>
              <a:t>arketing </a:t>
            </a:r>
            <a:endParaRPr lang="en-US" sz="336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-77539"/>
            <a:ext cx="7727107" cy="1166486"/>
          </a:xfrm>
        </p:spPr>
        <p:txBody>
          <a:bodyPr>
            <a:noAutofit/>
          </a:bodyPr>
          <a:lstStyle/>
          <a:p>
            <a:r>
              <a:rPr lang="en-US" sz="3600" dirty="0"/>
              <a:t>Why </a:t>
            </a:r>
            <a:r>
              <a:rPr lang="en-US" sz="3600" dirty="0" smtClean="0"/>
              <a:t>we </a:t>
            </a:r>
            <a:r>
              <a:rPr lang="en-US" sz="3600" dirty="0"/>
              <a:t>chat official account 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296" y="1165859"/>
            <a:ext cx="4018178" cy="45005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454" y="1216452"/>
            <a:ext cx="3270528" cy="4399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anyone can have an official account?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90372" y="1555334"/>
          <a:ext cx="9271476" cy="4427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0492"/>
                <a:gridCol w="3090492"/>
                <a:gridCol w="3090492"/>
              </a:tblGrid>
              <a:tr h="941189">
                <a:tc>
                  <a:txBody>
                    <a:bodyPr/>
                    <a:lstStyle/>
                    <a:p>
                      <a:r>
                        <a:rPr lang="en-US" dirty="0" smtClean="0"/>
                        <a:t>People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Subscription account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Service account </a:t>
                      </a:r>
                      <a:endParaRPr lang="en-US" dirty="0"/>
                    </a:p>
                  </a:txBody>
                  <a:tcPr/>
                </a:tc>
              </a:tr>
              <a:tr h="1006875">
                <a:tc>
                  <a:txBody>
                    <a:bodyPr/>
                    <a:lstStyle/>
                    <a:p>
                      <a:r>
                        <a:rPr lang="en-US" dirty="0" smtClean="0"/>
                        <a:t>Chinese</a:t>
                      </a:r>
                      <a:r>
                        <a:rPr lang="en-US" baseline="0" dirty="0" smtClean="0"/>
                        <a:t> Mainland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(if want ,need by </a:t>
                      </a:r>
                      <a:r>
                        <a:rPr lang="en-US" altLang="zh-CN" dirty="0" smtClean="0"/>
                        <a:t>agency company</a:t>
                      </a:r>
                      <a:r>
                        <a:rPr lang="zh-CN" altLang="en-US" dirty="0" smtClean="0"/>
                        <a:t>）</a:t>
                      </a:r>
                      <a:endParaRPr lang="en-US" dirty="0"/>
                    </a:p>
                  </a:txBody>
                  <a:tcPr/>
                </a:tc>
              </a:tr>
              <a:tr h="552157">
                <a:tc>
                  <a:txBody>
                    <a:bodyPr/>
                    <a:lstStyle/>
                    <a:p>
                      <a:r>
                        <a:rPr lang="en-US" dirty="0" smtClean="0"/>
                        <a:t>Overseas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552157">
                <a:tc>
                  <a:txBody>
                    <a:bodyPr/>
                    <a:lstStyle/>
                    <a:p>
                      <a:r>
                        <a:rPr lang="en-US" dirty="0" smtClean="0"/>
                        <a:t>Chinese 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 </a:t>
                      </a:r>
                      <a:endParaRPr lang="en-US" dirty="0"/>
                    </a:p>
                  </a:txBody>
                  <a:tcPr/>
                </a:tc>
              </a:tr>
              <a:tr h="1006875">
                <a:tc>
                  <a:txBody>
                    <a:bodyPr/>
                    <a:lstStyle/>
                    <a:p>
                      <a:r>
                        <a:rPr lang="en-US" dirty="0" smtClean="0"/>
                        <a:t>Overseas’ company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r>
                        <a:rPr lang="en-US" baseline="0" dirty="0" smtClean="0"/>
                        <a:t> (but </a:t>
                      </a:r>
                      <a:r>
                        <a:rPr lang="en-US" dirty="0" smtClean="0"/>
                        <a:t>if want ,need by </a:t>
                      </a:r>
                      <a:r>
                        <a:rPr lang="en-US" altLang="zh-CN" dirty="0" smtClean="0"/>
                        <a:t>agency company)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 (but if want ,need by </a:t>
                      </a:r>
                      <a:r>
                        <a:rPr lang="en-US" altLang="zh-CN" dirty="0" smtClean="0"/>
                        <a:t>agency company)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6565"/>
          </a:xfrm>
        </p:spPr>
        <p:txBody>
          <a:bodyPr/>
          <a:lstStyle/>
          <a:p>
            <a:r>
              <a:rPr lang="en-US" dirty="0" smtClean="0"/>
              <a:t>Why not anyone can has a official account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China identify card</a:t>
            </a:r>
            <a:endParaRPr lang="en-US" dirty="0" smtClean="0"/>
          </a:p>
          <a:p>
            <a:r>
              <a:rPr lang="en-US" dirty="0" smtClean="0"/>
              <a:t>We chat which </a:t>
            </a:r>
            <a:r>
              <a:rPr lang="en-US" dirty="0"/>
              <a:t>already </a:t>
            </a:r>
            <a:r>
              <a:rPr lang="en-US" dirty="0" smtClean="0"/>
              <a:t>Binding China  </a:t>
            </a:r>
            <a:r>
              <a:rPr lang="en-US" dirty="0"/>
              <a:t>bank </a:t>
            </a:r>
            <a:r>
              <a:rPr lang="en-US" dirty="0" smtClean="0"/>
              <a:t>card</a:t>
            </a:r>
            <a:endParaRPr lang="en-US" dirty="0" smtClean="0"/>
          </a:p>
          <a:p>
            <a:r>
              <a:rPr lang="en-US" altLang="zh-CN" dirty="0" smtClean="0"/>
              <a:t>China company 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/>
          <p:cNvSpPr txBox="1"/>
          <p:nvPr/>
        </p:nvSpPr>
        <p:spPr>
          <a:xfrm>
            <a:off x="2756068" y="3010250"/>
            <a:ext cx="584946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u="sng" dirty="0"/>
          </a:p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Director : </a:t>
            </a:r>
            <a:r>
              <a:rPr lang="th-TH" sz="1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ดร.ดนัยธัญ พงษ์พัชราธรเทพ </a:t>
            </a:r>
            <a:endParaRPr lang="th-TH" sz="18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algn="ctr"/>
            <a:r>
              <a:rPr lang="en-US" sz="20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Email</a:t>
            </a:r>
            <a:r>
              <a:rPr lang="en-US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: </a:t>
            </a:r>
            <a:r>
              <a:rPr lang="en-US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danaitun.p@cmu.ac.th</a:t>
            </a:r>
            <a:endParaRPr lang="en-US" sz="2000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algn="ctr"/>
            <a:r>
              <a:rPr lang="en-US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MB: 	081</a:t>
            </a:r>
            <a:r>
              <a:rPr lang="en-US" altLang="zh-CN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-</a:t>
            </a:r>
            <a:r>
              <a:rPr lang="en-US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746</a:t>
            </a:r>
            <a:r>
              <a:rPr lang="en-US" altLang="zh-CN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-</a:t>
            </a:r>
            <a:r>
              <a:rPr lang="en-US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6285</a:t>
            </a:r>
            <a:endParaRPr lang="en-US" sz="2000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algn="ctr"/>
            <a:endParaRPr lang="en-US" sz="2000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algn="ctr"/>
            <a:r>
              <a:rPr lang="en-US" sz="20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Director assistant : Qingwei Shen (</a:t>
            </a:r>
            <a:r>
              <a:rPr lang="th-TH" sz="20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น้ำ</a:t>
            </a:r>
            <a:r>
              <a:rPr lang="en-US" sz="20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  <a:endParaRPr lang="th-TH" sz="20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algn="ctr"/>
            <a:r>
              <a:rPr lang="en-US" sz="2000" u="sng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Email: shenqingwei@Hotmail.com</a:t>
            </a:r>
            <a:endParaRPr lang="en-US" sz="2000" u="sng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algn="ctr"/>
            <a:r>
              <a:rPr lang="en-US" sz="2000" i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MB</a:t>
            </a:r>
            <a:r>
              <a:rPr lang="en-US" sz="2000" i="1" dirty="0">
                <a:latin typeface="TH Niramit AS" panose="02000506000000020004" pitchFamily="2" charset="-34"/>
                <a:cs typeface="TH Niramit AS" panose="02000506000000020004" pitchFamily="2" charset="-34"/>
              </a:rPr>
              <a:t>: 	099</a:t>
            </a:r>
            <a:r>
              <a:rPr lang="en-US" altLang="zh-CN" sz="2000" i="1" dirty="0">
                <a:latin typeface="TH Niramit AS" panose="02000506000000020004" pitchFamily="2" charset="-34"/>
                <a:cs typeface="TH Niramit AS" panose="02000506000000020004" pitchFamily="2" charset="-34"/>
              </a:rPr>
              <a:t>-</a:t>
            </a:r>
            <a:r>
              <a:rPr lang="en-US" sz="2000" i="1" dirty="0">
                <a:latin typeface="TH Niramit AS" panose="02000506000000020004" pitchFamily="2" charset="-34"/>
                <a:cs typeface="TH Niramit AS" panose="02000506000000020004" pitchFamily="2" charset="-34"/>
              </a:rPr>
              <a:t>372</a:t>
            </a:r>
            <a:r>
              <a:rPr lang="en-US" altLang="zh-CN" sz="2000" i="1" dirty="0">
                <a:latin typeface="TH Niramit AS" panose="02000506000000020004" pitchFamily="2" charset="-34"/>
                <a:cs typeface="TH Niramit AS" panose="02000506000000020004" pitchFamily="2" charset="-34"/>
              </a:rPr>
              <a:t>-</a:t>
            </a:r>
            <a:r>
              <a:rPr lang="en-US" sz="2000" i="1" dirty="0">
                <a:latin typeface="TH Niramit AS" panose="02000506000000020004" pitchFamily="2" charset="-34"/>
                <a:cs typeface="TH Niramit AS" panose="02000506000000020004" pitchFamily="2" charset="-34"/>
              </a:rPr>
              <a:t>0099</a:t>
            </a:r>
            <a:endParaRPr lang="th-TH" sz="2000" i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08392" y="935882"/>
            <a:ext cx="73448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China Intelligence Center (CIC)</a:t>
            </a:r>
            <a:endParaRPr lang="en-US" sz="3200" b="1" dirty="0">
              <a:solidFill>
                <a:srgbClr val="FF0000"/>
              </a:solidFill>
            </a:endParaRPr>
          </a:p>
          <a:p>
            <a:pPr algn="ctr"/>
            <a:r>
              <a:rPr lang="zh-CN" altLang="en-US" sz="3200" b="1" dirty="0">
                <a:solidFill>
                  <a:srgbClr val="FF0000"/>
                </a:solidFill>
              </a:rPr>
              <a:t>中国商务智能中心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algn="ctr"/>
            <a:r>
              <a:rPr lang="en-US" sz="3200" b="1" dirty="0">
                <a:solidFill>
                  <a:srgbClr val="FF0000"/>
                </a:solidFill>
              </a:rPr>
              <a:t>CAMT</a:t>
            </a:r>
            <a:endParaRPr lang="en-US" sz="3200" b="1" dirty="0">
              <a:solidFill>
                <a:srgbClr val="FF0000"/>
              </a:solidFill>
            </a:endParaRPr>
          </a:p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053-920299 </a:t>
            </a:r>
            <a:r>
              <a:rPr lang="en-US" sz="3200" b="1" dirty="0">
                <a:solidFill>
                  <a:srgbClr val="FF0000"/>
                </a:solidFill>
              </a:rPr>
              <a:t>ext. 302</a:t>
            </a:r>
            <a:endParaRPr lang="en-US" sz="3200" b="1" dirty="0">
              <a:solidFill>
                <a:srgbClr val="FF0000"/>
              </a:solidFill>
            </a:endParaRPr>
          </a:p>
          <a:p>
            <a:pPr algn="ctr"/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16125" y="1476756"/>
            <a:ext cx="78356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60" dirty="0">
                <a:latin typeface="Times New Roman" panose="02020603050405020304" pitchFamily="18" charset="0"/>
              </a:rPr>
              <a:t>                          </a:t>
            </a:r>
            <a:endParaRPr lang="en-US" altLang="zh-CN" sz="3360" dirty="0">
              <a:latin typeface="Times New Roman" panose="02020603050405020304" pitchFamily="18" charset="0"/>
            </a:endParaRPr>
          </a:p>
          <a:p>
            <a:r>
              <a:rPr lang="en-US" altLang="zh-CN" sz="3360" dirty="0">
                <a:latin typeface="Times New Roman" panose="02020603050405020304" pitchFamily="18" charset="0"/>
              </a:rPr>
              <a:t> What is </a:t>
            </a:r>
            <a:r>
              <a:rPr lang="en-US" altLang="zh-CN" sz="3360" dirty="0" err="1">
                <a:latin typeface="Times New Roman" panose="02020603050405020304" pitchFamily="18" charset="0"/>
              </a:rPr>
              <a:t>WeChat</a:t>
            </a:r>
            <a:r>
              <a:rPr lang="en-US" altLang="zh-CN" sz="3360" dirty="0">
                <a:latin typeface="Times New Roman" panose="02020603050405020304" pitchFamily="18" charset="0"/>
              </a:rPr>
              <a:t>?</a:t>
            </a:r>
            <a:endParaRPr lang="en-US" altLang="zh-CN" sz="3360" dirty="0">
              <a:latin typeface="Times New Roman" panose="02020603050405020304" pitchFamily="18" charset="0"/>
            </a:endParaRPr>
          </a:p>
          <a:p>
            <a:r>
              <a:rPr lang="en-US" altLang="zh-CN" sz="3360" dirty="0">
                <a:latin typeface="Times New Roman" panose="02020603050405020304" pitchFamily="18" charset="0"/>
              </a:rPr>
              <a:t> What is </a:t>
            </a:r>
            <a:r>
              <a:rPr lang="en-US" altLang="zh-CN" sz="3360" dirty="0" err="1">
                <a:latin typeface="Times New Roman" panose="02020603050405020304" pitchFamily="18" charset="0"/>
              </a:rPr>
              <a:t>Microboss</a:t>
            </a:r>
            <a:r>
              <a:rPr lang="en-US" altLang="zh-CN" sz="3360" dirty="0">
                <a:latin typeface="Times New Roman" panose="02020603050405020304" pitchFamily="18" charset="0"/>
              </a:rPr>
              <a:t>?</a:t>
            </a:r>
            <a:endParaRPr lang="en-US" altLang="zh-CN" sz="3360" dirty="0">
              <a:latin typeface="Times New Roman" panose="02020603050405020304" pitchFamily="18" charset="0"/>
            </a:endParaRPr>
          </a:p>
          <a:p>
            <a:r>
              <a:rPr lang="en-US" sz="336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How </a:t>
            </a:r>
            <a:r>
              <a:rPr lang="en-US" altLang="zh-CN" sz="336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</a:t>
            </a:r>
            <a:r>
              <a:rPr lang="en-US" sz="336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 do Microboss?</a:t>
            </a:r>
            <a:endParaRPr lang="en-US" altLang="zh-CN" sz="3360" dirty="0">
              <a:latin typeface="Times New Roman" panose="02020603050405020304" pitchFamily="18" charset="0"/>
            </a:endParaRPr>
          </a:p>
          <a:p>
            <a:endParaRPr lang="en-US" altLang="zh-CN" sz="3360" dirty="0">
              <a:latin typeface="Times New Roman" panose="02020603050405020304" pitchFamily="18" charset="0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920" y="4841749"/>
            <a:ext cx="4148328" cy="1954530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1" y="2005585"/>
            <a:ext cx="546354" cy="546354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1" y="2551939"/>
            <a:ext cx="546354" cy="546354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1" y="3098293"/>
            <a:ext cx="546354" cy="54635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08805" y="1115568"/>
            <a:ext cx="2193229" cy="6093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336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CONTENT</a:t>
            </a:r>
            <a:endParaRPr lang="zh-CN" altLang="en-US" sz="336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178"/>
            <a:ext cx="2652664" cy="5332491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692" y="832336"/>
            <a:ext cx="3123446" cy="53384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15215" y="121264"/>
            <a:ext cx="5803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CIC Work  Shows</a:t>
            </a:r>
            <a:endParaRPr lang="en-US" sz="28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672" y="679008"/>
            <a:ext cx="3136328" cy="547565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9539497" y="3684761"/>
            <a:ext cx="2462544" cy="153003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feedback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954" y="822176"/>
            <a:ext cx="3291359" cy="5332491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8276883" y="3923546"/>
            <a:ext cx="1219034" cy="10456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ecision 19"/>
          <p:cNvSpPr/>
          <p:nvPr/>
        </p:nvSpPr>
        <p:spPr>
          <a:xfrm>
            <a:off x="-29177" y="3684761"/>
            <a:ext cx="2944392" cy="1459871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Consultant</a:t>
            </a:r>
            <a:endParaRPr lang="en-US" dirty="0"/>
          </a:p>
        </p:txBody>
      </p:sp>
      <p:sp>
        <p:nvSpPr>
          <p:cNvPr id="21" name="Plus 20"/>
          <p:cNvSpPr/>
          <p:nvPr/>
        </p:nvSpPr>
        <p:spPr>
          <a:xfrm>
            <a:off x="3603140" y="3923546"/>
            <a:ext cx="1032095" cy="1109050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Decision 21"/>
          <p:cNvSpPr/>
          <p:nvPr/>
        </p:nvSpPr>
        <p:spPr>
          <a:xfrm>
            <a:off x="5244648" y="3804153"/>
            <a:ext cx="2812142" cy="1284460"/>
          </a:xfrm>
          <a:prstGeom prst="flowChartDecisi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Chinese PR content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349" y="0"/>
            <a:ext cx="4590651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83112" cy="6858000"/>
          </a:xfrm>
          <a:prstGeom prst="rect">
            <a:avLst/>
          </a:prstGeom>
        </p:spPr>
      </p:pic>
      <p:sp>
        <p:nvSpPr>
          <p:cNvPr id="4" name="กล่องข้อความ 3"/>
          <p:cNvSpPr txBox="1"/>
          <p:nvPr/>
        </p:nvSpPr>
        <p:spPr>
          <a:xfrm>
            <a:off x="3135086" y="3582956"/>
            <a:ext cx="471247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u="sng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Email</a:t>
            </a:r>
            <a:r>
              <a:rPr lang="en-US" sz="3600" b="1" dirty="0" smtClean="0">
                <a:solidFill>
                  <a:srgbClr val="FF0000"/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:</a:t>
            </a:r>
            <a:endParaRPr lang="en-US" sz="3600" b="1" dirty="0" smtClean="0">
              <a:solidFill>
                <a:srgbClr val="FF0000"/>
              </a:solidFill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r>
              <a:rPr lang="en-US" sz="2800" i="1" dirty="0" smtClean="0">
                <a:solidFill>
                  <a:srgbClr val="FF0000"/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danaitun.p@cmu.ac.th</a:t>
            </a:r>
            <a:endParaRPr lang="en-US" sz="2800" i="1" dirty="0" smtClean="0">
              <a:solidFill>
                <a:srgbClr val="FF0000"/>
              </a:solidFill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r>
              <a:rPr lang="en-US" sz="2800" dirty="0">
                <a:solidFill>
                  <a:srgbClr val="FF0000"/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MB: 	0817466285</a:t>
            </a:r>
            <a:endParaRPr lang="th-TH" sz="2800" dirty="0">
              <a:solidFill>
                <a:srgbClr val="FF0000"/>
              </a:solidFill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endParaRPr lang="en-US" sz="2800" u="sng" dirty="0">
              <a:solidFill>
                <a:srgbClr val="FF0000"/>
              </a:solidFill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r>
              <a:rPr lang="en-US" sz="2800" i="1" u="sng" dirty="0">
                <a:solidFill>
                  <a:srgbClr val="FF0000"/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qingwei_s@camu.ac.th</a:t>
            </a:r>
            <a:endParaRPr lang="en-US" sz="2800" i="1" u="sng" dirty="0">
              <a:solidFill>
                <a:srgbClr val="FF0000"/>
              </a:solidFill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r>
              <a:rPr lang="en-US" sz="2800" dirty="0">
                <a:solidFill>
                  <a:srgbClr val="FF0000"/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MB: 	</a:t>
            </a:r>
            <a:r>
              <a:rPr lang="en-US" sz="2800" dirty="0" smtClean="0">
                <a:solidFill>
                  <a:srgbClr val="FF0000"/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0993720099</a:t>
            </a:r>
            <a:endParaRPr lang="th-TH" sz="2800" dirty="0">
              <a:solidFill>
                <a:srgbClr val="FF0000"/>
              </a:solidFill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580" y="194945"/>
            <a:ext cx="594838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01" name="直接连接符 5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6263640" y="2303464"/>
            <a:ext cx="4261486" cy="0"/>
          </a:xfrm>
          <a:prstGeom prst="line">
            <a:avLst/>
          </a:prstGeom>
          <a:noFill/>
          <a:ln w="76200">
            <a:solidFill>
              <a:schemeClr val="accent1">
                <a:alpha val="9998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2" name="矩形 1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411899">
            <a:off x="2251710" y="2303462"/>
            <a:ext cx="3369946" cy="3135312"/>
          </a:xfrm>
          <a:custGeom>
            <a:avLst/>
            <a:gdLst>
              <a:gd name="T0" fmla="*/ 1743012 w 2807910"/>
              <a:gd name="T1" fmla="*/ 2394978 h 3448906"/>
              <a:gd name="T2" fmla="*/ 2607455 w 2807910"/>
              <a:gd name="T3" fmla="*/ 0 h 3448906"/>
              <a:gd name="T4" fmla="*/ 2807910 w 2807910"/>
              <a:gd name="T5" fmla="*/ 3448906 h 3448906"/>
              <a:gd name="T6" fmla="*/ 0 w 2807910"/>
              <a:gd name="T7" fmla="*/ 3361846 h 3448906"/>
              <a:gd name="T8" fmla="*/ 1743012 w 2807910"/>
              <a:gd name="T9" fmla="*/ 2394978 h 3448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07910" h="3448906">
                <a:moveTo>
                  <a:pt x="1743012" y="2394978"/>
                </a:moveTo>
                <a:lnTo>
                  <a:pt x="2607455" y="0"/>
                </a:lnTo>
                <a:lnTo>
                  <a:pt x="2807910" y="3448906"/>
                </a:lnTo>
                <a:lnTo>
                  <a:pt x="0" y="3361846"/>
                </a:lnTo>
                <a:lnTo>
                  <a:pt x="1743012" y="239497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360">
              <a:solidFill>
                <a:srgbClr val="777777"/>
              </a:solidFill>
            </a:endParaRPr>
          </a:p>
        </p:txBody>
      </p:sp>
      <p:sp>
        <p:nvSpPr>
          <p:cNvPr id="25603" name="TextBox 1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34094" y="1700529"/>
            <a:ext cx="484251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endParaRPr lang="zh-CN" altLang="en-US" sz="3840" dirty="0">
              <a:solidFill>
                <a:srgbClr val="76AA30"/>
              </a:solidFill>
              <a:ea typeface="黑体" panose="0201060906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329941" y="312420"/>
            <a:ext cx="4362450" cy="649224"/>
          </a:xfrm>
          <a:prstGeom prst="round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880" noProof="1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WeChat </a:t>
            </a:r>
            <a:r>
              <a:rPr lang="en-US" altLang="zh-CN" sz="2880" noProof="1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880" noProof="1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icro </a:t>
            </a:r>
            <a:r>
              <a:rPr lang="en-US" altLang="zh-CN" sz="2880" noProof="1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80" noProof="1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hop</a:t>
            </a:r>
            <a:endParaRPr lang="zh-CN" altLang="en-US" sz="2880" noProof="1">
              <a:solidFill>
                <a:schemeClr val="tx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25606" name="图片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460" y="147828"/>
            <a:ext cx="1173480" cy="978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微店俊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1377951"/>
            <a:ext cx="3642360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 descr="微店俊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590" y="1377950"/>
            <a:ext cx="3592830" cy="531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 descr="微店俊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797" y="1379224"/>
            <a:ext cx="359283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1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34094" y="1700529"/>
            <a:ext cx="484251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endParaRPr lang="zh-CN" altLang="en-US" sz="3840" dirty="0">
              <a:solidFill>
                <a:srgbClr val="76AA30"/>
              </a:solidFill>
              <a:ea typeface="黑体" panose="0201060906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329941" y="312420"/>
            <a:ext cx="4362450" cy="649224"/>
          </a:xfrm>
          <a:prstGeom prst="round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880" noProof="1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WeChat </a:t>
            </a:r>
            <a:r>
              <a:rPr lang="en-US" altLang="zh-CN" sz="2880" noProof="1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880" noProof="1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icro </a:t>
            </a:r>
            <a:r>
              <a:rPr lang="en-US" altLang="zh-CN" sz="2880" noProof="1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zh-CN" altLang="en-US" sz="2880" noProof="1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hop</a:t>
            </a:r>
            <a:endParaRPr lang="zh-CN" altLang="en-US" sz="2880" noProof="1">
              <a:solidFill>
                <a:schemeClr val="tx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25606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460" y="147828"/>
            <a:ext cx="1173480" cy="978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922946" y="1998979"/>
            <a:ext cx="86996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err="1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Wechat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Micro shop: “Micro “means no need  find cash flow  ,goods supply ,  logistic flow and  customer service by self. Just need give a suitable definition and price, as for promote just give the whole country Micro Shop and some social media to promote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直接连接符 3"/>
          <p:cNvSpPr>
            <a:spLocks noChangeShapeType="1"/>
          </p:cNvSpPr>
          <p:nvPr/>
        </p:nvSpPr>
        <p:spPr bwMode="auto">
          <a:xfrm flipV="1">
            <a:off x="348343" y="107814"/>
            <a:ext cx="11495314" cy="15906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805"/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976981" y="254523"/>
            <a:ext cx="7323746" cy="463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3601" tIns="46797" rIns="93601" bIns="46797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466725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9334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400175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1870075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3272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7844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2416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6988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SzPct val="100000"/>
            </a:pPr>
            <a:r>
              <a:rPr lang="en-US" altLang="zh-CN" sz="2400" b="1" dirty="0">
                <a:sym typeface="Arial" panose="020B0604020202020204" pitchFamily="34" charset="0"/>
              </a:rPr>
              <a:t>Traditional business VS. Micro shop business</a:t>
            </a:r>
            <a:endParaRPr lang="zh-CN" altLang="en-US" sz="2400" b="1" dirty="0">
              <a:sym typeface="Arial" panose="020B0604020202020204" pitchFamily="34" charset="0"/>
            </a:endParaRP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703265" y="963145"/>
            <a:ext cx="10851119" cy="874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01" tIns="46797" rIns="93601" bIns="46797">
            <a:spAutoFit/>
          </a:bodyPr>
          <a:lstStyle/>
          <a:p>
            <a:pPr>
              <a:buSzPct val="100000"/>
              <a:buFont typeface="Wingdings" panose="05000000000000000000" pitchFamily="2" charset="2"/>
              <a:buChar char="v"/>
            </a:pPr>
            <a:r>
              <a:rPr lang="en-US" altLang="zh-CN" sz="2805" dirty="0">
                <a:solidFill>
                  <a:schemeClr val="bg1"/>
                </a:solidFill>
              </a:rPr>
              <a:t>Advantage 1</a:t>
            </a:r>
            <a:r>
              <a:rPr lang="zh-CN" altLang="en-US" sz="2805" dirty="0">
                <a:solidFill>
                  <a:schemeClr val="bg1"/>
                </a:solidFill>
              </a:rPr>
              <a:t>：</a:t>
            </a:r>
            <a:r>
              <a:rPr lang="en-US" altLang="zh-CN" sz="2805" dirty="0">
                <a:solidFill>
                  <a:schemeClr val="bg1"/>
                </a:solidFill>
              </a:rPr>
              <a:t>model </a:t>
            </a:r>
            <a:r>
              <a:rPr lang="en-US" altLang="en-US" sz="2805" dirty="0">
                <a:solidFill>
                  <a:schemeClr val="bg1"/>
                </a:solidFill>
              </a:rPr>
              <a:t>B2C2C，good promote channel </a:t>
            </a:r>
            <a:endParaRPr lang="en-US" altLang="en-US" sz="2805" dirty="0">
              <a:solidFill>
                <a:schemeClr val="bg1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v"/>
            </a:pPr>
            <a:endParaRPr lang="en-US" altLang="en-US" sz="2805" dirty="0">
              <a:solidFill>
                <a:schemeClr val="bg1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v"/>
            </a:pPr>
            <a:endParaRPr lang="en-US" altLang="en-US" sz="2805" dirty="0">
              <a:solidFill>
                <a:schemeClr val="bg1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v"/>
            </a:pPr>
            <a:endParaRPr lang="en-US" altLang="en-US" sz="2805" dirty="0">
              <a:solidFill>
                <a:schemeClr val="bg1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v"/>
            </a:pPr>
            <a:endParaRPr lang="en-US" altLang="en-US" sz="2805" dirty="0">
              <a:solidFill>
                <a:schemeClr val="bg1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v"/>
            </a:pPr>
            <a:endParaRPr lang="en-US" altLang="en-US" sz="2805" dirty="0">
              <a:solidFill>
                <a:schemeClr val="bg1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v"/>
            </a:pPr>
            <a:endParaRPr lang="en-US" altLang="en-US" sz="2805" dirty="0">
              <a:solidFill>
                <a:schemeClr val="bg1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v"/>
            </a:pPr>
            <a:endParaRPr lang="en-US" altLang="en-US" sz="2805" dirty="0">
              <a:solidFill>
                <a:schemeClr val="bg1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v"/>
            </a:pPr>
            <a:endParaRPr lang="en-US" altLang="en-US" sz="2805" dirty="0">
              <a:solidFill>
                <a:schemeClr val="bg1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v"/>
            </a:pPr>
            <a:endParaRPr lang="en-US" altLang="en-US" sz="2805" dirty="0">
              <a:solidFill>
                <a:schemeClr val="bg1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v"/>
            </a:pPr>
            <a:endParaRPr lang="en-US" altLang="en-US" sz="2805" dirty="0">
              <a:solidFill>
                <a:schemeClr val="bg1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v"/>
            </a:pPr>
            <a:endParaRPr lang="en-US" altLang="en-US" sz="2805" dirty="0">
              <a:solidFill>
                <a:schemeClr val="bg1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v"/>
            </a:pPr>
            <a:endParaRPr lang="en-US" altLang="en-US" sz="2805" dirty="0">
              <a:solidFill>
                <a:schemeClr val="bg1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v"/>
            </a:pPr>
            <a:endParaRPr lang="en-US" altLang="en-US" sz="2805" dirty="0">
              <a:solidFill>
                <a:schemeClr val="bg1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v"/>
            </a:pPr>
            <a:endParaRPr lang="en-US" altLang="en-US" sz="2805" dirty="0">
              <a:solidFill>
                <a:schemeClr val="bg1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v"/>
            </a:pPr>
            <a:endParaRPr lang="en-US" altLang="en-US" sz="2805" dirty="0">
              <a:solidFill>
                <a:schemeClr val="bg1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v"/>
            </a:pPr>
            <a:r>
              <a:rPr lang="en-US" altLang="en-US" sz="2805" dirty="0">
                <a:solidFill>
                  <a:schemeClr val="bg1"/>
                </a:solidFill>
              </a:rPr>
              <a:t>Advantage 2：Combine emotions and interests, rebuild  fans' word-of-mouth marketing and expand brand awareness.</a:t>
            </a:r>
            <a:endParaRPr lang="en-US" altLang="en-US" sz="2805" dirty="0">
              <a:solidFill>
                <a:schemeClr val="bg1"/>
              </a:solidFill>
            </a:endParaRPr>
          </a:p>
          <a:p>
            <a:pPr>
              <a:buSzPct val="100000"/>
              <a:buFont typeface="Wingdings" panose="05000000000000000000" pitchFamily="2" charset="2"/>
              <a:buChar char="v"/>
            </a:pPr>
            <a:endParaRPr lang="en-US" altLang="en-US" sz="2805" dirty="0">
              <a:solidFill>
                <a:schemeClr val="bg1"/>
              </a:solidFill>
            </a:endParaRPr>
          </a:p>
          <a:p>
            <a:pPr>
              <a:buSzPct val="100000"/>
              <a:buFont typeface="Wingdings" panose="05000000000000000000" pitchFamily="2" charset="2"/>
              <a:buNone/>
            </a:pPr>
            <a:endParaRPr lang="en-US" altLang="en-US" sz="2805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954765" y="1977041"/>
            <a:ext cx="2314584" cy="559357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619" tIns="45809" rIns="91619" bIns="45809" numCol="1" spcCol="0" rtlCol="0" fromWordArt="0" anchor="t" anchorCtr="0" forceAA="0" compatLnSpc="1">
            <a:noAutofit/>
          </a:bodyPr>
          <a:lstStyle/>
          <a:p>
            <a:pPr defTabSz="9156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5" dirty="0">
                <a:latin typeface="Century Gothic" panose="020B0502020202020204" pitchFamily="34" charset="0"/>
                <a:ea typeface="宋体" panose="02010600030101010101" pitchFamily="2" charset="-122"/>
              </a:rPr>
              <a:t>product</a:t>
            </a:r>
            <a:endParaRPr lang="en-US" sz="1805" dirty="0"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Down Arrow 2"/>
          <p:cNvSpPr/>
          <p:nvPr/>
        </p:nvSpPr>
        <p:spPr bwMode="auto">
          <a:xfrm>
            <a:off x="1978141" y="2572578"/>
            <a:ext cx="231458" cy="63651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619" tIns="45809" rIns="91619" bIns="45809" numCol="1" spcCol="0" rtlCol="0" fromWordArt="0" anchor="t" anchorCtr="0" forceAA="0" compatLnSpc="1">
            <a:noAutofit/>
          </a:bodyPr>
          <a:lstStyle/>
          <a:p>
            <a:pPr defTabSz="9156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5"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Flowchart: Manual Operation 3"/>
          <p:cNvSpPr/>
          <p:nvPr/>
        </p:nvSpPr>
        <p:spPr bwMode="auto">
          <a:xfrm>
            <a:off x="972952" y="3282509"/>
            <a:ext cx="2278210" cy="742596"/>
          </a:xfrm>
          <a:prstGeom prst="flowChartManualOperati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619" tIns="45809" rIns="91619" bIns="45809" numCol="1" spcCol="0" rtlCol="0" fromWordArt="0" anchor="t" anchorCtr="0" forceAA="0" compatLnSpc="1">
            <a:noAutofit/>
          </a:bodyPr>
          <a:lstStyle/>
          <a:p>
            <a:pPr defTabSz="9156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5" dirty="0">
                <a:latin typeface="Century Gothic" panose="020B0502020202020204" pitchFamily="34" charset="0"/>
                <a:ea typeface="宋体" panose="02010600030101010101" pitchFamily="2" charset="-122"/>
              </a:rPr>
              <a:t>Promote platform</a:t>
            </a:r>
            <a:endParaRPr lang="en-US" sz="1805" dirty="0"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Can 4"/>
          <p:cNvSpPr/>
          <p:nvPr/>
        </p:nvSpPr>
        <p:spPr bwMode="auto">
          <a:xfrm>
            <a:off x="1780437" y="4192371"/>
            <a:ext cx="626866" cy="701643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619" tIns="45809" rIns="91619" bIns="45809" numCol="1" spcCol="0" rtlCol="0" fromWordArt="0" anchor="t" anchorCtr="0" forceAA="0" compatLnSpc="1">
            <a:noAutofit/>
          </a:bodyPr>
          <a:lstStyle/>
          <a:p>
            <a:pPr defTabSz="9156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5"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882900" y="1885795"/>
            <a:ext cx="2362805" cy="741847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619" tIns="45809" rIns="91619" bIns="45809" numCol="1" spcCol="0" rtlCol="0" fromWordArt="0" anchor="t" anchorCtr="0" forceAA="0" compatLnSpc="1">
            <a:noAutofit/>
          </a:bodyPr>
          <a:lstStyle/>
          <a:p>
            <a:pPr defTabSz="9156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5" dirty="0">
                <a:latin typeface="Century Gothic" panose="020B0502020202020204" pitchFamily="34" charset="0"/>
                <a:ea typeface="宋体" panose="02010600030101010101" pitchFamily="2" charset="-122"/>
              </a:rPr>
              <a:t>product</a:t>
            </a:r>
            <a:endParaRPr lang="en-US" sz="1805" dirty="0"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Flowchart: Manual Operation 6"/>
          <p:cNvSpPr/>
          <p:nvPr/>
        </p:nvSpPr>
        <p:spPr bwMode="auto">
          <a:xfrm>
            <a:off x="6095999" y="3282510"/>
            <a:ext cx="2304940" cy="742596"/>
          </a:xfrm>
          <a:prstGeom prst="flowChartManualOperati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619" tIns="45809" rIns="91619" bIns="45809" numCol="1" spcCol="0" rtlCol="0" fromWordArt="0" anchor="t" anchorCtr="0" forceAA="0" compatLnSpc="1">
            <a:noAutofit/>
          </a:bodyPr>
          <a:lstStyle/>
          <a:p>
            <a:r>
              <a:rPr lang="en-US" sz="1405" dirty="0">
                <a:latin typeface="Century Gothic" panose="020B0502020202020204" pitchFamily="34" charset="0"/>
                <a:ea typeface="宋体" panose="02010600030101010101" pitchFamily="2" charset="-122"/>
              </a:rPr>
              <a:t>Micro shop cloud</a:t>
            </a:r>
            <a:r>
              <a:rPr lang="en-US" sz="1405" dirty="0"/>
              <a:t> </a:t>
            </a:r>
            <a:r>
              <a:rPr lang="en-US" sz="1405" dirty="0" err="1"/>
              <a:t>Cloud</a:t>
            </a:r>
            <a:r>
              <a:rPr lang="en-US" sz="1405" dirty="0"/>
              <a:t> portfolio</a:t>
            </a:r>
            <a:endParaRPr lang="en-US" sz="1405" dirty="0"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7064303" y="2627642"/>
            <a:ext cx="184167" cy="65486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619" tIns="45809" rIns="91619" bIns="45809" numCol="1" spcCol="0" rtlCol="0" fromWordArt="0" anchor="t" anchorCtr="0" forceAA="0" compatLnSpc="1">
            <a:noAutofit/>
          </a:bodyPr>
          <a:lstStyle/>
          <a:p>
            <a:pPr defTabSz="9156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5"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709306" y="4543192"/>
            <a:ext cx="839038" cy="42635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619" tIns="45809" rIns="91619" bIns="45809" numCol="1" spcCol="0" rtlCol="0" fromWordArt="0" anchor="t" anchorCtr="0" forceAA="0" compatLnSpc="1">
            <a:noAutofit/>
          </a:bodyPr>
          <a:lstStyle/>
          <a:p>
            <a:pPr lvl="0"/>
            <a:r>
              <a:rPr lang="en-US" sz="1000">
                <a:solidFill>
                  <a:srgbClr val="000000"/>
                </a:solidFill>
              </a:rPr>
              <a:t>Micro shop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814485" y="4558664"/>
            <a:ext cx="867968" cy="395407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619" tIns="45809" rIns="91619" bIns="45809" numCol="1" spcCol="0" rtlCol="0" fromWordArt="0" anchor="t" anchorCtr="0" forceAA="0" compatLnSpc="1">
            <a:noAutofit/>
          </a:bodyPr>
          <a:lstStyle/>
          <a:p>
            <a:pPr lvl="0"/>
            <a:r>
              <a:rPr lang="en-US" sz="1000">
                <a:solidFill>
                  <a:srgbClr val="000000"/>
                </a:solidFill>
              </a:rPr>
              <a:t>Micro shop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946738" y="4543192"/>
            <a:ext cx="761884" cy="42635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619" tIns="45809" rIns="91619" bIns="45809" numCol="1" spcCol="0" rtlCol="0" fromWordArt="0" anchor="t" anchorCtr="0" forceAA="0" compatLnSpc="1">
            <a:noAutofit/>
          </a:bodyPr>
          <a:lstStyle/>
          <a:p>
            <a:pPr lvl="0"/>
            <a:r>
              <a:rPr lang="en-US" sz="1000">
                <a:solidFill>
                  <a:srgbClr val="000000"/>
                </a:solidFill>
              </a:rPr>
              <a:t>Micro shop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972907" y="4543191"/>
            <a:ext cx="862046" cy="47138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619" tIns="45809" rIns="91619" bIns="45809" numCol="1" spcCol="0" rtlCol="0" fromWordArt="0" anchor="t" anchorCtr="0" forceAA="0" compatLnSpc="1">
            <a:noAutofit/>
          </a:bodyPr>
          <a:lstStyle/>
          <a:p>
            <a:pPr lvl="0"/>
            <a:r>
              <a:rPr lang="en-US" sz="1000">
                <a:solidFill>
                  <a:srgbClr val="000000"/>
                </a:solidFill>
              </a:rPr>
              <a:t>Micro shop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579086" y="4558664"/>
            <a:ext cx="1059768" cy="41088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619" tIns="45809" rIns="91619" bIns="45809" numCol="1" spcCol="0" rtlCol="0" fromWordArt="0" anchor="t" anchorCtr="0" forceAA="0" compatLnSpc="1">
            <a:noAutofit/>
          </a:bodyPr>
          <a:lstStyle/>
          <a:p>
            <a:pPr defTabSz="9156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latin typeface="Century Gothic" panose="020B0502020202020204" pitchFamily="34" charset="0"/>
                <a:ea typeface="宋体" panose="02010600030101010101" pitchFamily="2" charset="-122"/>
              </a:rPr>
              <a:t>Micro shop</a:t>
            </a:r>
            <a:endParaRPr lang="en-US" sz="1000" dirty="0"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8180" y="919827"/>
            <a:ext cx="3422837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5" dirty="0"/>
              <a:t>Traditional business </a:t>
            </a:r>
            <a:endParaRPr lang="en-US" sz="2805" dirty="0"/>
          </a:p>
        </p:txBody>
      </p:sp>
      <p:sp>
        <p:nvSpPr>
          <p:cNvPr id="18" name="TextBox 17"/>
          <p:cNvSpPr txBox="1"/>
          <p:nvPr/>
        </p:nvSpPr>
        <p:spPr>
          <a:xfrm>
            <a:off x="5719880" y="816737"/>
            <a:ext cx="3671948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5" dirty="0"/>
              <a:t>Micro shop business</a:t>
            </a:r>
            <a:endParaRPr lang="en-US" sz="2805" dirty="0"/>
          </a:p>
        </p:txBody>
      </p:sp>
      <p:sp>
        <p:nvSpPr>
          <p:cNvPr id="8" name="Rectangle 7"/>
          <p:cNvSpPr/>
          <p:nvPr/>
        </p:nvSpPr>
        <p:spPr>
          <a:xfrm>
            <a:off x="580638" y="5320995"/>
            <a:ext cx="3026464" cy="4871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Solve  supply and promoting by self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5392396" y="5281406"/>
            <a:ext cx="4011534" cy="526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Promoting by the whole other Micro shop</a:t>
            </a:r>
            <a:endParaRPr lang="en-US" sz="2000" dirty="0"/>
          </a:p>
        </p:txBody>
      </p:sp>
    </p:spTree>
  </p:cSld>
  <p:clrMapOvr>
    <a:masterClrMapping/>
  </p:clrMapOvr>
  <p:transition spd="slow" advClick="0">
    <p:split orient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直接连接符 3"/>
          <p:cNvSpPr>
            <a:spLocks noChangeShapeType="1"/>
          </p:cNvSpPr>
          <p:nvPr/>
        </p:nvSpPr>
        <p:spPr bwMode="auto">
          <a:xfrm flipV="1">
            <a:off x="348343" y="107814"/>
            <a:ext cx="11495314" cy="15906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805"/>
          </a:p>
        </p:txBody>
      </p:sp>
      <p:sp>
        <p:nvSpPr>
          <p:cNvPr id="15363" name="矩形 2"/>
          <p:cNvSpPr>
            <a:spLocks noChangeArrowheads="1"/>
          </p:cNvSpPr>
          <p:nvPr/>
        </p:nvSpPr>
        <p:spPr bwMode="auto">
          <a:xfrm>
            <a:off x="1091157" y="1581510"/>
            <a:ext cx="2614957" cy="1695587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3601" tIns="46797" rIns="93601" bIns="46797" anchor="ctr"/>
          <a:lstStyle/>
          <a:p>
            <a:pPr algn="ctr"/>
            <a:r>
              <a:rPr lang="en-US" altLang="zh-CN" sz="2605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First step </a:t>
            </a:r>
            <a:endParaRPr lang="en-US" altLang="zh-CN" sz="2605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/>
            <a:r>
              <a:rPr lang="en-US" altLang="zh-CN" sz="2605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Apply Micro shop </a:t>
            </a:r>
            <a:endParaRPr lang="en-US" altLang="zh-CN" sz="2605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5364" name="矩形 2"/>
          <p:cNvSpPr>
            <a:spLocks noChangeArrowheads="1"/>
          </p:cNvSpPr>
          <p:nvPr/>
        </p:nvSpPr>
        <p:spPr bwMode="auto">
          <a:xfrm>
            <a:off x="4789317" y="1595031"/>
            <a:ext cx="2614957" cy="1693996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3601" tIns="46797" rIns="93601" bIns="46797" anchor="ctr"/>
          <a:lstStyle/>
          <a:p>
            <a:pPr algn="ctr"/>
            <a:r>
              <a:rPr lang="en-US" altLang="zh-CN" sz="2605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Second step </a:t>
            </a:r>
            <a:endParaRPr lang="zh-CN" altLang="en-US" sz="2605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/>
            <a:r>
              <a:rPr lang="en-US" altLang="zh-CN" sz="2605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Upload or find the agent product</a:t>
            </a:r>
            <a:endParaRPr lang="zh-CN" altLang="en-US" sz="2605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5365" name="矩形 2"/>
          <p:cNvSpPr>
            <a:spLocks noChangeArrowheads="1"/>
          </p:cNvSpPr>
          <p:nvPr/>
        </p:nvSpPr>
        <p:spPr bwMode="auto">
          <a:xfrm>
            <a:off x="8446917" y="1595031"/>
            <a:ext cx="2616548" cy="1693996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3601" tIns="46797" rIns="93601" bIns="46797" anchor="ctr"/>
          <a:lstStyle/>
          <a:p>
            <a:pPr algn="ctr"/>
            <a:r>
              <a:rPr lang="en-US" altLang="zh-CN" sz="2605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Third step</a:t>
            </a:r>
            <a:endParaRPr lang="en-US" altLang="zh-CN" sz="2605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/>
            <a:r>
              <a:rPr lang="en-US" altLang="zh-CN" sz="2605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Promote the Micro shop </a:t>
            </a:r>
            <a:endParaRPr lang="zh-CN" altLang="en-US" sz="2805" dirty="0"/>
          </a:p>
        </p:txBody>
      </p: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22" y="5387954"/>
            <a:ext cx="6833246" cy="1191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5369" name="AutoShape 9"/>
          <p:cNvCxnSpPr>
            <a:cxnSpLocks noChangeShapeType="1"/>
            <a:stCxn id="15363" idx="2"/>
          </p:cNvCxnSpPr>
          <p:nvPr/>
        </p:nvCxnSpPr>
        <p:spPr bwMode="auto">
          <a:xfrm flipH="1">
            <a:off x="2382730" y="3289821"/>
            <a:ext cx="15906" cy="335619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rou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0" name="AutoShape 10"/>
          <p:cNvCxnSpPr>
            <a:cxnSpLocks noChangeShapeType="1"/>
          </p:cNvCxnSpPr>
          <p:nvPr/>
        </p:nvCxnSpPr>
        <p:spPr bwMode="auto">
          <a:xfrm flipH="1">
            <a:off x="6096001" y="3289027"/>
            <a:ext cx="10339" cy="336413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rou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1" name="AutoShape 11"/>
          <p:cNvCxnSpPr>
            <a:cxnSpLocks noChangeShapeType="1"/>
          </p:cNvCxnSpPr>
          <p:nvPr/>
        </p:nvCxnSpPr>
        <p:spPr bwMode="auto">
          <a:xfrm flipH="1">
            <a:off x="9745646" y="3302470"/>
            <a:ext cx="9545" cy="1844365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rou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75" name="Text Box 15"/>
          <p:cNvSpPr txBox="1">
            <a:spLocks noChangeArrowheads="1"/>
          </p:cNvSpPr>
          <p:nvPr/>
        </p:nvSpPr>
        <p:spPr bwMode="auto">
          <a:xfrm>
            <a:off x="204150" y="136445"/>
            <a:ext cx="2382729" cy="38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3601" tIns="46797" rIns="93601" bIns="46797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466725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9334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400175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1870075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3272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7844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2416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6988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l"/>
            </a:pPr>
            <a:r>
              <a:rPr lang="zh-CN" altLang="en-US" sz="1905" dirty="0">
                <a:solidFill>
                  <a:schemeClr val="bg1"/>
                </a:solidFill>
                <a:sym typeface="Arial" panose="020B0604020202020204" pitchFamily="34" charset="0"/>
              </a:rPr>
              <a:t>微店推广</a:t>
            </a:r>
            <a:endParaRPr lang="en-US" altLang="en-US" sz="1905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81" y="3625440"/>
            <a:ext cx="3554194" cy="30221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148" y="3360267"/>
            <a:ext cx="3842220" cy="1956446"/>
          </a:xfrm>
          <a:prstGeom prst="rect">
            <a:avLst/>
          </a:prstGeom>
        </p:spPr>
      </p:pic>
    </p:spTree>
  </p:cSld>
  <p:clrMapOvr>
    <a:masterClrMapping/>
  </p:clrMapOvr>
  <p:transition spd="slow" advClick="0">
    <p:split orient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45" name="直接连接符 5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6263640" y="2303464"/>
            <a:ext cx="4261486" cy="0"/>
          </a:xfrm>
          <a:prstGeom prst="line">
            <a:avLst/>
          </a:prstGeom>
          <a:noFill/>
          <a:ln w="76200">
            <a:solidFill>
              <a:schemeClr val="accent1">
                <a:alpha val="9998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46" name="矩形 1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411899">
            <a:off x="2251710" y="2303462"/>
            <a:ext cx="3369946" cy="3135312"/>
          </a:xfrm>
          <a:custGeom>
            <a:avLst/>
            <a:gdLst>
              <a:gd name="T0" fmla="*/ 1743012 w 2807910"/>
              <a:gd name="T1" fmla="*/ 2394978 h 3448906"/>
              <a:gd name="T2" fmla="*/ 2607455 w 2807910"/>
              <a:gd name="T3" fmla="*/ 0 h 3448906"/>
              <a:gd name="T4" fmla="*/ 2807910 w 2807910"/>
              <a:gd name="T5" fmla="*/ 3448906 h 3448906"/>
              <a:gd name="T6" fmla="*/ 0 w 2807910"/>
              <a:gd name="T7" fmla="*/ 3361846 h 3448906"/>
              <a:gd name="T8" fmla="*/ 1743012 w 2807910"/>
              <a:gd name="T9" fmla="*/ 2394978 h 3448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07910" h="3448906">
                <a:moveTo>
                  <a:pt x="1743012" y="2394978"/>
                </a:moveTo>
                <a:lnTo>
                  <a:pt x="2607455" y="0"/>
                </a:lnTo>
                <a:lnTo>
                  <a:pt x="2807910" y="3448906"/>
                </a:lnTo>
                <a:lnTo>
                  <a:pt x="0" y="3361846"/>
                </a:lnTo>
                <a:lnTo>
                  <a:pt x="1743012" y="239497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360">
              <a:solidFill>
                <a:schemeClr val="bg1"/>
              </a:solidFill>
            </a:endParaRPr>
          </a:p>
        </p:txBody>
      </p:sp>
      <p:sp>
        <p:nvSpPr>
          <p:cNvPr id="31747" name="TextBox 1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42640" y="1666875"/>
            <a:ext cx="484251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endParaRPr lang="zh-CN" altLang="en-US" sz="3840" dirty="0">
              <a:solidFill>
                <a:schemeClr val="bg1"/>
              </a:solidFill>
              <a:ea typeface="黑体" panose="0201060906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632840" y="312738"/>
            <a:ext cx="4926330" cy="649288"/>
          </a:xfrm>
          <a:prstGeom prst="round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880" noProof="1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WeChat </a:t>
            </a:r>
            <a:r>
              <a:rPr lang="en-US" altLang="zh-CN" sz="2880" noProof="1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Moments</a:t>
            </a:r>
            <a:endParaRPr lang="en-US" altLang="zh-CN" sz="2880" noProof="1">
              <a:solidFill>
                <a:schemeClr val="tx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31750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448" y="198882"/>
            <a:ext cx="1191768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水果种类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4" y="1249616"/>
            <a:ext cx="3768090" cy="557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 descr="水果种类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911" y="1227995"/>
            <a:ext cx="3670934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 descr="芒果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33" y="1249492"/>
            <a:ext cx="3714750" cy="549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b="9620"/>
          <a:stretch>
            <a:fillRect/>
          </a:stretch>
        </p:blipFill>
        <p:spPr>
          <a:xfrm>
            <a:off x="889255" y="2902458"/>
            <a:ext cx="3199638" cy="3611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406" y="3694938"/>
            <a:ext cx="4058412" cy="306781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lang="en-US" smtClean="0">
                <a:solidFill>
                  <a:srgbClr val="FFFFFF"/>
                </a:solidFill>
              </a:rPr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11681" y="1988058"/>
            <a:ext cx="9355074" cy="9048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5280" b="1" dirty="0">
                <a:latin typeface="Times New Roman" panose="02020603050405020304" pitchFamily="18" charset="0"/>
                <a:sym typeface="+mn-ea"/>
              </a:rPr>
              <a:t>What is </a:t>
            </a:r>
            <a:r>
              <a:rPr lang="en-US" altLang="zh-CN" sz="5280" b="1" dirty="0" err="1">
                <a:latin typeface="Times New Roman" panose="02020603050405020304" pitchFamily="18" charset="0"/>
                <a:sym typeface="+mn-ea"/>
              </a:rPr>
              <a:t>Microboss</a:t>
            </a:r>
            <a:r>
              <a:rPr lang="en-US" altLang="zh-CN" sz="5280" b="1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5280" b="1" dirty="0" err="1">
                <a:latin typeface="Times New Roman" panose="02020603050405020304" pitchFamily="18" charset="0"/>
                <a:sym typeface="+mn-ea"/>
              </a:rPr>
              <a:t>WeiShang</a:t>
            </a:r>
            <a:r>
              <a:rPr lang="en-US" altLang="zh-CN" sz="5280" b="1" dirty="0">
                <a:latin typeface="Times New Roman" panose="02020603050405020304" pitchFamily="18" charset="0"/>
                <a:sym typeface="+mn-ea"/>
              </a:rPr>
              <a:t>)?</a:t>
            </a:r>
            <a:endParaRPr lang="en-US" altLang="zh-CN" sz="5280" b="1" dirty="0"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7650481" y="2708278"/>
            <a:ext cx="3371850" cy="5032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r">
              <a:lnSpc>
                <a:spcPct val="130000"/>
              </a:lnSpc>
            </a:pPr>
            <a:endParaRPr lang="zh-CN" altLang="en-US" sz="1920">
              <a:solidFill>
                <a:srgbClr val="11111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078" name="Rectangle 8"/>
          <p:cNvSpPr>
            <a:spLocks noChangeArrowheads="1"/>
          </p:cNvSpPr>
          <p:nvPr/>
        </p:nvSpPr>
        <p:spPr bwMode="auto">
          <a:xfrm>
            <a:off x="1309879" y="889083"/>
            <a:ext cx="5766054" cy="50783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8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1.Definition</a:t>
            </a:r>
            <a:endParaRPr lang="en-US" altLang="zh-CN" sz="288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36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Generally speaking,Microboss is a new E-commerce model,that enterprise and personal do business through socialized media.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Narrowly speaking,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Microboss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based on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WeChat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app which install in mobile and social integration as a new model of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E- ecommerce.</a:t>
            </a:r>
            <a:r>
              <a:rPr lang="en-US" altLang="zh-CN" sz="336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</a:t>
            </a:r>
            <a:endParaRPr lang="en-US" altLang="zh-CN" sz="336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170" y="3481579"/>
            <a:ext cx="3456432" cy="3370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3238" y="72784"/>
            <a:ext cx="9332237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528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Weishang</a:t>
            </a:r>
            <a:r>
              <a:rPr lang="en-US" sz="5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52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298" y="977647"/>
            <a:ext cx="3304032" cy="190576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18298" y="3042666"/>
            <a:ext cx="3304032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60">
                <a:solidFill>
                  <a:schemeClr val="bg1"/>
                </a:solidFill>
                <a:latin typeface="Times New Roman" panose="02020603050405020304" pitchFamily="18" charset="0"/>
              </a:rPr>
              <a:t>Micro-CEO Sun Taoyong</a:t>
            </a:r>
            <a:endParaRPr lang="en-US" altLang="zh-CN" sz="336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8002" y="629689"/>
            <a:ext cx="748588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80" dirty="0">
                <a:latin typeface="Times New Roman" panose="02020603050405020304" pitchFamily="18" charset="0"/>
              </a:rPr>
              <a:t>2.Microboss Business Model</a:t>
            </a:r>
            <a:endParaRPr lang="en-US" altLang="zh-CN" sz="2880" dirty="0">
              <a:latin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20598" y="2696059"/>
            <a:ext cx="2358390" cy="1642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80" b="1" dirty="0">
                <a:solidFill>
                  <a:schemeClr val="tx1"/>
                </a:solidFill>
                <a:latin typeface="Times New Roman" panose="02020603050405020304" pitchFamily="18" charset="0"/>
              </a:rPr>
              <a:t>Microboss </a:t>
            </a:r>
            <a:endParaRPr lang="en-US" altLang="zh-CN" sz="288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altLang="zh-CN" sz="2880" b="1" dirty="0">
                <a:solidFill>
                  <a:schemeClr val="tx1"/>
                </a:solidFill>
                <a:latin typeface="Times New Roman" panose="02020603050405020304" pitchFamily="18" charset="0"/>
              </a:rPr>
              <a:t>Business model</a:t>
            </a:r>
            <a:endParaRPr lang="en-US" altLang="zh-CN" sz="288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818040" y="1990399"/>
            <a:ext cx="4278905" cy="86409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80" b="1" dirty="0">
                <a:solidFill>
                  <a:schemeClr val="tx1"/>
                </a:solidFill>
                <a:latin typeface="Times New Roman" panose="02020603050405020304" pitchFamily="18" charset="0"/>
              </a:rPr>
              <a:t>B2C </a:t>
            </a:r>
            <a:r>
              <a:rPr lang="en-US" sz="2880" dirty="0">
                <a:solidFill>
                  <a:schemeClr val="tx1"/>
                </a:solidFill>
                <a:latin typeface="Times New Roman" panose="02020603050405020304" pitchFamily="18" charset="0"/>
              </a:rPr>
              <a:t>by WeChat official account</a:t>
            </a:r>
            <a:endParaRPr lang="en-US" sz="288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4781125" y="2171785"/>
            <a:ext cx="1036915" cy="2937926"/>
          </a:xfrm>
          <a:prstGeom prst="leftBrace">
            <a:avLst/>
          </a:pr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8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818040" y="4696708"/>
            <a:ext cx="4451724" cy="9505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80" b="1" dirty="0">
                <a:solidFill>
                  <a:schemeClr val="tx1"/>
                </a:solidFill>
                <a:latin typeface="Times New Roman" panose="02020603050405020304" pitchFamily="18" charset="0"/>
              </a:rPr>
              <a:t>C2</a:t>
            </a:r>
            <a:r>
              <a:rPr lang="en-US" altLang="zh-CN" sz="2880" b="1" dirty="0">
                <a:solidFill>
                  <a:schemeClr val="tx1"/>
                </a:solidFill>
                <a:latin typeface="Times New Roman" panose="02020603050405020304" pitchFamily="18" charset="0"/>
              </a:rPr>
              <a:t>C </a:t>
            </a:r>
            <a:r>
              <a:rPr lang="en-US" altLang="zh-CN" sz="2880" dirty="0">
                <a:solidFill>
                  <a:schemeClr val="tx1"/>
                </a:solidFill>
                <a:latin typeface="Times New Roman" panose="02020603050405020304" pitchFamily="18" charset="0"/>
              </a:rPr>
              <a:t>by </a:t>
            </a:r>
            <a:r>
              <a:rPr lang="en-US" altLang="zh-CN" sz="288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W</a:t>
            </a:r>
            <a:r>
              <a:rPr lang="en-US" altLang="zh-CN" sz="2880" dirty="0" err="1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eChat</a:t>
            </a:r>
            <a:endParaRPr lang="en-US" altLang="zh-CN" sz="2880" dirty="0" err="1">
              <a:solidFill>
                <a:schemeClr val="tx1"/>
              </a:solidFill>
              <a:latin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sz="2880" dirty="0" err="1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880" dirty="0">
                <a:solidFill>
                  <a:schemeClr val="tx1"/>
                </a:solidFill>
                <a:latin typeface="Times New Roman" panose="02020603050405020304" pitchFamily="18" charset="0"/>
              </a:rPr>
              <a:t>personal account </a:t>
            </a:r>
            <a:endParaRPr lang="en-US" altLang="zh-CN" sz="288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1"/>
          <a:srcRect l="2296" t="3860" r="65173" b="7368"/>
          <a:stretch>
            <a:fillRect/>
          </a:stretch>
        </p:blipFill>
        <p:spPr>
          <a:xfrm>
            <a:off x="971096" y="2624050"/>
            <a:ext cx="1349502" cy="178612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6074"/>
          <a:stretch>
            <a:fillRect/>
          </a:stretch>
        </p:blipFill>
        <p:spPr>
          <a:xfrm>
            <a:off x="848106" y="419862"/>
            <a:ext cx="5652516" cy="601827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14701" y="2774442"/>
            <a:ext cx="8282178" cy="9787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5760" b="1" dirty="0">
                <a:solidFill>
                  <a:srgbClr val="0070C0"/>
                </a:solidFill>
                <a:latin typeface="Times New Roman" panose="02020603050405020304" pitchFamily="18" charset="0"/>
                <a:sym typeface="+mn-ea"/>
              </a:rPr>
              <a:t>           What is </a:t>
            </a:r>
            <a:r>
              <a:rPr lang="en-US" altLang="zh-CN" sz="5760" b="1" dirty="0" err="1">
                <a:solidFill>
                  <a:srgbClr val="0070C0"/>
                </a:solidFill>
                <a:latin typeface="Times New Roman" panose="02020603050405020304" pitchFamily="18" charset="0"/>
                <a:sym typeface="+mn-ea"/>
              </a:rPr>
              <a:t>WeChat</a:t>
            </a:r>
            <a:r>
              <a:rPr lang="en-US" altLang="zh-CN" sz="5760" b="1" dirty="0">
                <a:solidFill>
                  <a:srgbClr val="0070C0"/>
                </a:solidFill>
                <a:latin typeface="Times New Roman" panose="02020603050405020304" pitchFamily="18" charset="0"/>
                <a:sym typeface="+mn-ea"/>
              </a:rPr>
              <a:t>?</a:t>
            </a:r>
            <a:endParaRPr lang="en-US" altLang="zh-CN" sz="5760" b="1" dirty="0">
              <a:solidFill>
                <a:srgbClr val="0070C0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89948" y="6184140"/>
            <a:ext cx="1188720" cy="365125"/>
          </a:xfrm>
        </p:spPr>
        <p:txBody>
          <a:bodyPr/>
          <a:lstStyle/>
          <a:p>
            <a:fld id="{69E29E33-B620-47F9-BB04-8846C2A5AFCC}" type="slidenum">
              <a:rPr lang="en-US" smtClean="0">
                <a:solidFill>
                  <a:srgbClr val="FFFFFF"/>
                </a:solidFill>
              </a:rPr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b="24728"/>
          <a:stretch>
            <a:fillRect/>
          </a:stretch>
        </p:blipFill>
        <p:spPr>
          <a:xfrm>
            <a:off x="1154430" y="2591563"/>
            <a:ext cx="5935980" cy="25077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965" y="2493265"/>
            <a:ext cx="4432554" cy="22288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90410" y="1597152"/>
            <a:ext cx="3977640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en-GB" sz="288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(2)G</a:t>
            </a:r>
            <a:r>
              <a:rPr lang="en-GB" altLang="en-US" sz="288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ender </a:t>
            </a:r>
            <a:r>
              <a:rPr lang="en-US" altLang="en-GB" sz="288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GB" altLang="en-US" sz="288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nalysis</a:t>
            </a:r>
            <a:endParaRPr lang="en-GB" altLang="en-US" sz="288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82090" y="1706881"/>
            <a:ext cx="505206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80">
                <a:solidFill>
                  <a:schemeClr val="bg1"/>
                </a:solidFill>
                <a:latin typeface="Times New Roman" panose="02020603050405020304" pitchFamily="18" charset="0"/>
              </a:rPr>
              <a:t>(1)Occupation Analysis</a:t>
            </a:r>
            <a:endParaRPr lang="en-US" altLang="zh-CN" sz="288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8701" y="598171"/>
            <a:ext cx="57081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80" dirty="0">
                <a:latin typeface="Times New Roman" panose="02020603050405020304" pitchFamily="18" charset="0"/>
              </a:rPr>
              <a:t>3.Microboss Analysis</a:t>
            </a:r>
            <a:endParaRPr lang="en-US" altLang="zh-CN" sz="2880" dirty="0">
              <a:latin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63334" y="5308855"/>
            <a:ext cx="448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The situation is from housewife as main force to men.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73352" y="5271517"/>
            <a:ext cx="4860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Most of them don't have a job or have enough free time.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1829"/>
          <a:stretch>
            <a:fillRect/>
          </a:stretch>
        </p:blipFill>
        <p:spPr>
          <a:xfrm>
            <a:off x="5942838" y="1719073"/>
            <a:ext cx="5637276" cy="28308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98209" y="1117093"/>
            <a:ext cx="458190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80">
                <a:solidFill>
                  <a:schemeClr val="bg1"/>
                </a:solidFill>
                <a:latin typeface="Times New Roman" panose="02020603050405020304" pitchFamily="18" charset="0"/>
              </a:rPr>
              <a:t>(4)Popular Product Analysis </a:t>
            </a:r>
            <a:endParaRPr lang="en-US" altLang="zh-CN" sz="288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95" y="1887474"/>
            <a:ext cx="4159758" cy="256489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7156" y="1117093"/>
            <a:ext cx="625144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80" dirty="0">
                <a:latin typeface="Times New Roman" panose="02020603050405020304" pitchFamily="18" charset="0"/>
              </a:rPr>
              <a:t>(3)Time Arrangement Analysis</a:t>
            </a:r>
            <a:endParaRPr lang="en-US" altLang="zh-CN" sz="2880" dirty="0">
              <a:latin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23239" y="4669537"/>
            <a:ext cx="3795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Most of them spend free time to run their business.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7772" y="4609338"/>
            <a:ext cx="4814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Popular product is something which is easy to show and neccessary for most people.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79349" y="-2701"/>
            <a:ext cx="40110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8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the business model cycle</a:t>
            </a:r>
            <a:endParaRPr lang="en-US" altLang="zh-CN" sz="288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内容占位符 3"/>
          <p:cNvGraphicFramePr/>
          <p:nvPr/>
        </p:nvGraphicFramePr>
        <p:xfrm>
          <a:off x="2752702" y="1028683"/>
          <a:ext cx="6343694" cy="4714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9" name="图片 13" descr="评论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215" y="407089"/>
            <a:ext cx="1481190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4" descr="评论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517" y="2564904"/>
            <a:ext cx="1555373" cy="225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2" descr="朋友宣传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34" y="1415725"/>
            <a:ext cx="1877377" cy="227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5" descr="微信群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312" y="4942731"/>
            <a:ext cx="2097145" cy="194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9" descr="水果种类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906" y="5165501"/>
            <a:ext cx="1728192" cy="149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200151" y="406908"/>
            <a:ext cx="3789426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60" dirty="0">
                <a:solidFill>
                  <a:schemeClr val="bg1"/>
                </a:solidFill>
                <a:latin typeface="Times New Roman" panose="02020603050405020304" pitchFamily="18" charset="0"/>
              </a:rPr>
              <a:t>4.Business Process</a:t>
            </a:r>
            <a:endParaRPr lang="en-US" altLang="zh-CN" sz="336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34212" y="588074"/>
            <a:ext cx="4628008" cy="590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en-GB" sz="2160" b="1">
                <a:latin typeface="Times New Roman" panose="02020603050405020304" pitchFamily="18" charset="0"/>
                <a:sym typeface="+mn-ea"/>
              </a:rPr>
              <a:t>Famous express company of China </a:t>
            </a:r>
            <a:endParaRPr lang="en-US" altLang="en-GB" sz="2160" b="1"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4198" y="1696212"/>
            <a:ext cx="3255264" cy="1431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214" y="1561338"/>
            <a:ext cx="2790444" cy="18577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198" y="4242054"/>
            <a:ext cx="3255264" cy="14676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163" y="2633472"/>
            <a:ext cx="1928813" cy="1928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926" y="3775710"/>
            <a:ext cx="2567940" cy="181813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0716" y="150887"/>
            <a:ext cx="355015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60" dirty="0">
                <a:latin typeface="Times New Roman" panose="02020603050405020304" pitchFamily="18" charset="0"/>
              </a:rPr>
              <a:t>5.Logistics</a:t>
            </a:r>
            <a:endParaRPr lang="en-US" altLang="zh-CN" sz="3360" dirty="0">
              <a:latin typeface="Times New Roman" panose="02020603050405020304" pitchFamily="18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717286" y="4819650"/>
            <a:ext cx="262737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en-GB" sz="3360">
              <a:solidFill>
                <a:schemeClr val="bg1"/>
              </a:solidFill>
            </a:endParaRPr>
          </a:p>
          <a:p>
            <a:endParaRPr lang="en-US" altLang="en-GB" sz="336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文本框 1"/>
          <p:cNvSpPr txBox="1">
            <a:spLocks noChangeArrowheads="1"/>
          </p:cNvSpPr>
          <p:nvPr/>
        </p:nvSpPr>
        <p:spPr bwMode="auto">
          <a:xfrm>
            <a:off x="1680612" y="156061"/>
            <a:ext cx="10187940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80" dirty="0">
                <a:latin typeface="Times New Roman" panose="02020603050405020304" pitchFamily="18" charset="0"/>
              </a:rPr>
              <a:t>Microboss </a:t>
            </a:r>
            <a:endParaRPr lang="en-US" altLang="zh-CN" sz="2880" dirty="0">
              <a:latin typeface="Times New Roman" panose="02020603050405020304" pitchFamily="18" charset="0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910592" y="953326"/>
            <a:ext cx="3457576" cy="1295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920" noProof="1">
                <a:solidFill>
                  <a:schemeClr val="bg1"/>
                </a:solidFill>
                <a:latin typeface="Times New Roman" panose="02020603050405020304" pitchFamily="18" charset="0"/>
              </a:rPr>
              <a:t>Information flow</a:t>
            </a:r>
            <a:endParaRPr lang="en-US" altLang="zh-CN" sz="1920" noProof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910592" y="2855976"/>
            <a:ext cx="3457576" cy="12954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920" noProof="1">
                <a:solidFill>
                  <a:schemeClr val="bg1"/>
                </a:solidFill>
                <a:latin typeface="Times New Roman" panose="02020603050405020304" pitchFamily="18" charset="0"/>
              </a:rPr>
              <a:t>Fund flow</a:t>
            </a:r>
            <a:endParaRPr lang="en-US" altLang="zh-CN" sz="1920" noProof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910592" y="5032631"/>
            <a:ext cx="3457576" cy="1296988"/>
          </a:xfrm>
          <a:prstGeom prst="rightArrow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920" noProof="1">
                <a:solidFill>
                  <a:schemeClr val="bg1"/>
                </a:solidFill>
                <a:latin typeface="Times New Roman" panose="02020603050405020304" pitchFamily="18" charset="0"/>
              </a:rPr>
              <a:t>Physical flow</a:t>
            </a:r>
            <a:endParaRPr lang="en-US" altLang="zh-CN" sz="1920" noProof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766311" y="298704"/>
            <a:ext cx="2742438" cy="568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920" noProof="1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Official Account</a:t>
            </a:r>
            <a:endParaRPr lang="en-US" altLang="zh-CN" sz="1920" noProof="1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852417" y="1168908"/>
            <a:ext cx="2742438" cy="568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920" noProof="1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WeChat micro shop</a:t>
            </a:r>
            <a:endParaRPr lang="zh-CN" altLang="en-US" sz="1920" noProof="1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05935" y="2090928"/>
            <a:ext cx="2789682" cy="568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920" noProof="1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WeChat </a:t>
            </a:r>
            <a:r>
              <a:rPr lang="en-US" altLang="zh-CN" sz="1920" noProof="1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moments</a:t>
            </a:r>
            <a:endParaRPr lang="en-US" altLang="zh-CN" sz="1920" noProof="1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9" name="左中括号 8"/>
          <p:cNvSpPr/>
          <p:nvPr/>
        </p:nvSpPr>
        <p:spPr>
          <a:xfrm>
            <a:off x="4580382" y="628906"/>
            <a:ext cx="219076" cy="1944688"/>
          </a:xfrm>
          <a:prstGeom prst="lef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 sz="1920" noProof="1">
              <a:solidFill>
                <a:schemeClr val="bg1"/>
              </a:solidFill>
            </a:endParaRPr>
          </a:p>
        </p:txBody>
      </p:sp>
      <p:sp>
        <p:nvSpPr>
          <p:cNvPr id="10" name="左中括号 9"/>
          <p:cNvSpPr/>
          <p:nvPr/>
        </p:nvSpPr>
        <p:spPr>
          <a:xfrm rot="10800000" flipH="1">
            <a:off x="4584574" y="3007553"/>
            <a:ext cx="215264" cy="992188"/>
          </a:xfrm>
          <a:prstGeom prst="leftBracket">
            <a:avLst/>
          </a:prstGeom>
          <a:ln w="57150">
            <a:solidFill>
              <a:srgbClr val="080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 sz="1920" noProof="1">
              <a:solidFill>
                <a:schemeClr val="bg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805558" y="2775205"/>
            <a:ext cx="3189918" cy="647699"/>
          </a:xfrm>
          <a:prstGeom prst="roundRect">
            <a:avLst/>
          </a:prstGeom>
          <a:solidFill>
            <a:srgbClr val="080C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920" noProof="1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China: wechat pay+alipay+E-bank</a:t>
            </a:r>
            <a:endParaRPr lang="en-US" altLang="zh-CN" sz="1920" noProof="1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805558" y="3820860"/>
            <a:ext cx="3189918" cy="568325"/>
          </a:xfrm>
          <a:prstGeom prst="roundRect">
            <a:avLst/>
          </a:prstGeom>
          <a:solidFill>
            <a:srgbClr val="080C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920" noProof="1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Thai: Alipay +  E-bank </a:t>
            </a:r>
            <a:endParaRPr lang="en-US" altLang="zh-CN" sz="1920" noProof="1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13" name="左中括号 12"/>
          <p:cNvSpPr/>
          <p:nvPr/>
        </p:nvSpPr>
        <p:spPr>
          <a:xfrm rot="10800000" flipH="1">
            <a:off x="4628388" y="5106162"/>
            <a:ext cx="91440" cy="1223772"/>
          </a:xfrm>
          <a:prstGeom prst="leftBracket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 sz="1920" noProof="1">
              <a:solidFill>
                <a:schemeClr val="bg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720059" y="4829177"/>
            <a:ext cx="3979034" cy="568325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920" noProof="1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China : 1. pravate express company </a:t>
            </a:r>
            <a:endParaRPr lang="en-US" sz="1920" noProof="1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ctr"/>
            <a:r>
              <a:rPr lang="en-US" sz="1920" noProof="1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2. government express orgnizations </a:t>
            </a:r>
            <a:endParaRPr lang="en-US" sz="1920" noProof="1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719451" y="6136070"/>
            <a:ext cx="3979034" cy="568325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920" noProof="1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Thai : 1. truck (R3A)</a:t>
            </a:r>
            <a:endParaRPr lang="en-US" altLang="zh-CN" sz="1920" noProof="1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sz="1920" noProof="1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2. </a:t>
            </a:r>
            <a:r>
              <a:rPr lang="zh-CN" altLang="en-US" sz="1920" noProof="1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China's express delivery company</a:t>
            </a:r>
            <a:endParaRPr lang="zh-CN" altLang="en-US" sz="1920" noProof="1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25606" name="图片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76" y="1149096"/>
            <a:ext cx="705612" cy="588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76" y="1913382"/>
            <a:ext cx="897636" cy="65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图片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76" y="274321"/>
            <a:ext cx="682752" cy="617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l="8773" t="23168" r="61653" b="40363"/>
          <a:stretch>
            <a:fillRect/>
          </a:stretch>
        </p:blipFill>
        <p:spPr>
          <a:xfrm>
            <a:off x="8121396" y="2775205"/>
            <a:ext cx="661416" cy="6591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2812" y="2837688"/>
            <a:ext cx="554736" cy="522732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9096" y="4829556"/>
            <a:ext cx="568452" cy="568452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36548" y="491074"/>
            <a:ext cx="10245852" cy="3268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6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6.Why is there “Thai </a:t>
            </a:r>
            <a:r>
              <a:rPr lang="en-US" sz="336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Delegated Purchase</a:t>
            </a:r>
            <a:r>
              <a:rPr lang="en-US" sz="336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”?</a:t>
            </a:r>
            <a:endParaRPr lang="en-US" sz="336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8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80" dirty="0">
                <a:solidFill>
                  <a:prstClr val="black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•</a:t>
            </a:r>
            <a:r>
              <a:rPr lang="en-US" altLang="zh-CN" sz="288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Low tax rate: The tax rate of cosmetic and luxury is over 50% in  </a:t>
            </a:r>
            <a:endParaRPr lang="en-US" altLang="zh-CN" sz="288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8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China;</a:t>
            </a:r>
            <a:endParaRPr lang="en-US" altLang="zh-CN" sz="288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8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80" dirty="0">
                <a:solidFill>
                  <a:prstClr val="black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•</a:t>
            </a:r>
            <a:r>
              <a:rPr lang="en-US" altLang="zh-CN" sz="288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Good image and concept: natural and safe;</a:t>
            </a:r>
            <a:endParaRPr lang="zh-CN" altLang="en-US" sz="288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8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80" dirty="0">
                <a:solidFill>
                  <a:prstClr val="black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•</a:t>
            </a:r>
            <a:r>
              <a:rPr lang="en-US" altLang="zh-CN" sz="288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Convenient transportation:Kunming - Bangkok Road;</a:t>
            </a:r>
            <a:endParaRPr lang="en-US" altLang="zh-CN" sz="288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8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80" dirty="0">
                <a:solidFill>
                  <a:prstClr val="black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•</a:t>
            </a:r>
            <a:r>
              <a:rPr lang="en-US" altLang="zh-CN" sz="288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Microboss and online shopping development.           </a:t>
            </a:r>
            <a:endParaRPr lang="en-US" altLang="zh-CN" sz="288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8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endParaRPr lang="zh-CN" altLang="en-US" sz="288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3357373"/>
            <a:ext cx="2951988" cy="3428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809" y="3451861"/>
            <a:ext cx="2574798" cy="3333750"/>
          </a:xfrm>
          <a:prstGeom prst="rect">
            <a:avLst/>
          </a:prstGeom>
        </p:spPr>
      </p:pic>
      <p:pic>
        <p:nvPicPr>
          <p:cNvPr id="6" name="图片 3"/>
          <p:cNvPicPr>
            <a:picLocks noChangeAspect="1"/>
          </p:cNvPicPr>
          <p:nvPr/>
        </p:nvPicPr>
        <p:blipFill>
          <a:blip r:embed="rId3"/>
          <a:srcRect t="9105" r="7185"/>
          <a:stretch>
            <a:fillRect/>
          </a:stretch>
        </p:blipFill>
        <p:spPr>
          <a:xfrm>
            <a:off x="8130540" y="3216402"/>
            <a:ext cx="3112008" cy="3569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7900" y="404665"/>
            <a:ext cx="9958578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6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7.What are popular Thai goods? </a:t>
            </a:r>
            <a:endParaRPr lang="en-US" sz="336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Natural Cosmetic                             Medicine                            Latex Pillow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indent="-548640">
              <a:buFontTx/>
              <a:buAutoNum type="arabicParenBoth"/>
            </a:pP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indent="-548640">
              <a:buFontTx/>
              <a:buAutoNum type="arabicParenBoth"/>
            </a:pP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indent="-548640">
              <a:buFontTx/>
              <a:buAutoNum type="arabicParenBoth"/>
            </a:pP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indent="-548640">
              <a:buFontTx/>
              <a:buAutoNum type="arabicParenBoth"/>
            </a:pP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indent="-548640">
              <a:buFontTx/>
              <a:buAutoNum type="arabicParenBoth"/>
            </a:pP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indent="-548640">
              <a:buFontTx/>
              <a:buAutoNum type="arabicParenBoth"/>
            </a:pP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Bird nest                                    Fruit                                        Handicraft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indent="-548640">
              <a:buFontTx/>
              <a:buAutoNum type="arabicParenBoth"/>
            </a:pP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(4)</a:t>
            </a:r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Cubilose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(5)Fruit                                 (6)Handicraft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36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005" y="1557993"/>
            <a:ext cx="3080052" cy="197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60" y="4191000"/>
            <a:ext cx="3023616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831" y="1505676"/>
            <a:ext cx="2550414" cy="2013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976" y="4111626"/>
            <a:ext cx="3016758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14" y="4191000"/>
            <a:ext cx="280111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8210" y="1544321"/>
            <a:ext cx="3017520" cy="19907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65784" y="1614172"/>
            <a:ext cx="9141714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80" dirty="0">
                <a:solidFill>
                  <a:prstClr val="black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•</a:t>
            </a:r>
            <a:r>
              <a:rPr lang="en-US" altLang="zh-CN" sz="288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Find trustful supplier</a:t>
            </a:r>
            <a:endParaRPr lang="en-US" altLang="zh-CN" sz="288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charset="0"/>
              </a:rPr>
              <a:t>C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heaper  price;  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charset="0"/>
              </a:rPr>
              <a:t>H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igh quality is basic to purchasing service;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charset="0"/>
              </a:rPr>
              <a:t>To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provide professional knowledge, promotion and social skills.  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6672" y="401958"/>
            <a:ext cx="9052560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6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8.How to do </a:t>
            </a:r>
            <a:r>
              <a:rPr lang="en-US" sz="336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 boss  of  </a:t>
            </a:r>
            <a:r>
              <a:rPr lang="en-US" sz="336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336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hai </a:t>
            </a:r>
            <a:endParaRPr lang="en-US" altLang="zh-CN" sz="336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336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sz="336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in Wechat?              </a:t>
            </a:r>
            <a:endParaRPr lang="en-US" sz="336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36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36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65783" y="3270213"/>
            <a:ext cx="8421624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80" dirty="0">
                <a:solidFill>
                  <a:srgbClr val="FF0000"/>
                </a:solidFill>
              </a:rPr>
              <a:t>•</a:t>
            </a:r>
            <a:r>
              <a:rPr lang="en-US" sz="2880" dirty="0">
                <a:solidFill>
                  <a:srgbClr val="FF0000"/>
                </a:solidFill>
                <a:latin typeface="Times New Roman" panose="02020603050405020304" pitchFamily="18" charset="0"/>
              </a:rPr>
              <a:t>Post </a:t>
            </a:r>
            <a:r>
              <a:rPr lang="en-US" altLang="zh-CN" sz="288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content including pictures and words</a:t>
            </a:r>
            <a:endParaRPr lang="en-US" altLang="zh-CN" sz="288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charset="0"/>
              </a:rPr>
              <a:t>P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ost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advertising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on friend circle (moments);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charset="0"/>
              </a:rPr>
              <a:t>S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hare some Thai tourism,culture, and life knowledge.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65782" y="4725145"/>
            <a:ext cx="8421624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80" dirty="0">
                <a:solidFill>
                  <a:prstClr val="black"/>
                </a:solidFill>
                <a:ea typeface="宋体" panose="02010600030101010101" pitchFamily="2" charset="-122"/>
              </a:rPr>
              <a:t>•</a:t>
            </a:r>
            <a:r>
              <a:rPr lang="en-US" altLang="zh-CN" sz="288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Promote to get more customers</a:t>
            </a:r>
            <a:endParaRPr lang="en-US" altLang="zh-CN" sz="288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Go to some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social media such as forum,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weibo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share 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something that people need,to be professional to attract  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customers and recognize you.  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84298" y="2244091"/>
            <a:ext cx="812292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480">
                <a:latin typeface="Times New Roman" panose="02020603050405020304" pitchFamily="18" charset="0"/>
              </a:rPr>
              <a:t>How to do Microboss?</a:t>
            </a:r>
            <a:endParaRPr lang="en-US" altLang="zh-CN" sz="648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8427" y="3020950"/>
            <a:ext cx="815531" cy="815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32" y="1887665"/>
            <a:ext cx="2044828" cy="3338131"/>
          </a:xfrm>
          <a:prstGeom prst="rect">
            <a:avLst/>
          </a:prstGeom>
        </p:spPr>
      </p:pic>
      <p:pic>
        <p:nvPicPr>
          <p:cNvPr id="2" name="Picture 1" descr="Screenshot_2017-06-26-15-04-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564" y="1844803"/>
            <a:ext cx="2136268" cy="3380994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50214" y="669798"/>
            <a:ext cx="4996624" cy="4247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en-GB" sz="2160" b="1">
                <a:latin typeface="Times New Roman" panose="02020603050405020304" pitchFamily="18" charset="0"/>
                <a:sym typeface="+mn-ea"/>
              </a:rPr>
              <a:t>Part 1. Registration one Wechat Account</a:t>
            </a:r>
            <a:endParaRPr lang="en-US" altLang="en-GB" sz="2160" b="1"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147382" y="1189291"/>
            <a:ext cx="404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800">
                <a:latin typeface="Times New Roman" panose="02020603050405020304" pitchFamily="18" charset="0"/>
              </a:rPr>
              <a:t>Step 1:Download the Wechat app</a:t>
            </a:r>
            <a:endParaRPr lang="en-US" altLang="en-GB" sz="1800">
              <a:latin typeface="Times New Roman" panose="02020603050405020304" pitchFamily="18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6288595" y="3371279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11" name="Right Arrow 10"/>
          <p:cNvSpPr/>
          <p:nvPr/>
        </p:nvSpPr>
        <p:spPr>
          <a:xfrm>
            <a:off x="8336851" y="3371279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rcRect l="21981" r="21981"/>
          <a:stretch>
            <a:fillRect/>
          </a:stretch>
        </p:blipFill>
        <p:spPr>
          <a:xfrm>
            <a:off x="1147382" y="2581466"/>
            <a:ext cx="1474470" cy="1405890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2911602" y="3371279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17" name="Text Box 16"/>
          <p:cNvSpPr txBox="1"/>
          <p:nvPr/>
        </p:nvSpPr>
        <p:spPr>
          <a:xfrm>
            <a:off x="1147382" y="4292537"/>
            <a:ext cx="1661351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Find a APP store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4122611" y="5398390"/>
            <a:ext cx="1661351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Input “wechat”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7086410" y="3963353"/>
            <a:ext cx="1423607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Wechat logo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9516428" y="5398390"/>
            <a:ext cx="1423607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Open wechat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16915" y="4488943"/>
            <a:ext cx="221513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36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Find a APP store</a:t>
            </a:r>
            <a:endParaRPr lang="en-US" altLang="en-GB" sz="336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704083" y="5679948"/>
            <a:ext cx="221513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36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Input “</a:t>
            </a:r>
            <a:r>
              <a:rPr lang="en-US" altLang="en-GB" sz="336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wechat</a:t>
            </a:r>
            <a:r>
              <a:rPr lang="en-US" altLang="en-GB" sz="336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”</a:t>
            </a:r>
            <a:endParaRPr lang="en-US" altLang="en-GB" sz="336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959347" y="3836670"/>
            <a:ext cx="1898142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36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Wechat logo</a:t>
            </a:r>
            <a:endParaRPr lang="en-US" altLang="en-GB" sz="336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7918" y="82296"/>
            <a:ext cx="10456164" cy="328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80" dirty="0">
                <a:latin typeface="Times New Roman" panose="02020603050405020304" pitchFamily="18" charset="0"/>
              </a:rPr>
              <a:t>1.Definition</a:t>
            </a:r>
            <a:endParaRPr lang="en-US" altLang="zh-CN" sz="2880" dirty="0">
              <a:latin typeface="Times New Roman" panose="02020603050405020304" pitchFamily="18" charset="0"/>
            </a:endParaRPr>
          </a:p>
          <a:p>
            <a:endParaRPr lang="en-US" altLang="zh-CN" sz="2880" dirty="0">
              <a:latin typeface="Times New Roman" panose="02020603050405020304" pitchFamily="18" charset="0"/>
            </a:endParaRPr>
          </a:p>
          <a:p>
            <a:r>
              <a:rPr lang="en-US" altLang="zh-CN" sz="2160" dirty="0">
                <a:latin typeface="Times New Roman" panose="02020603050405020304" pitchFamily="18" charset="0"/>
              </a:rPr>
              <a:t>        </a:t>
            </a:r>
            <a:r>
              <a:rPr lang="en-US" altLang="zh-CN" sz="2880" dirty="0"/>
              <a:t>•</a:t>
            </a:r>
            <a:r>
              <a:rPr lang="en-US" altLang="zh-CN" sz="2400" dirty="0">
                <a:latin typeface="Times New Roman" panose="02020603050405020304" pitchFamily="18" charset="0"/>
              </a:rPr>
              <a:t>A Chinese social media application developed by </a:t>
            </a:r>
            <a:r>
              <a:rPr lang="en-US" altLang="zh-CN" sz="2400" dirty="0" err="1">
                <a:latin typeface="Times New Roman" panose="02020603050405020304" pitchFamily="18" charset="0"/>
              </a:rPr>
              <a:t>Tencent</a:t>
            </a:r>
            <a:r>
              <a:rPr lang="en-US" altLang="zh-CN" sz="2400" dirty="0">
                <a:latin typeface="Times New Roman" panose="02020603050405020304" pitchFamily="18" charset="0"/>
              </a:rPr>
              <a:t>;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(instant </a:t>
            </a:r>
            <a:r>
              <a:rPr lang="en-US" altLang="zh-CN" sz="2400" dirty="0" err="1">
                <a:latin typeface="Times New Roman" panose="02020603050405020304" pitchFamily="18" charset="0"/>
                <a:sym typeface="+mn-ea"/>
              </a:rPr>
              <a:t>messaging,commerce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and payment services) </a:t>
            </a:r>
            <a:endParaRPr lang="en-US" altLang="zh-CN" sz="2400" dirty="0">
              <a:latin typeface="Times New Roman" panose="02020603050405020304" pitchFamily="18" charset="0"/>
              <a:sym typeface="+mn-ea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     </a:t>
            </a:r>
            <a:r>
              <a:rPr lang="en-US" altLang="zh-CN" sz="2400" dirty="0">
                <a:sym typeface="+mn-ea"/>
              </a:rPr>
              <a:t>•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It was first released in 2011,and at the end of 2016,it was one </a:t>
            </a:r>
            <a:endParaRPr lang="en-US" altLang="zh-CN" sz="2400" dirty="0">
              <a:latin typeface="Times New Roman" panose="02020603050405020304" pitchFamily="18" charset="0"/>
              <a:sym typeface="+mn-ea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      of the largest standalone messaging apps by monthly active    </a:t>
            </a:r>
            <a:endParaRPr lang="en-US" altLang="zh-CN" sz="2400" dirty="0">
              <a:latin typeface="Times New Roman" panose="02020603050405020304" pitchFamily="18" charset="0"/>
              <a:sym typeface="+mn-ea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  <a:sym typeface="+mn-ea"/>
              </a:rPr>
              <a:t>users,with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over  889 million active users.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endParaRPr lang="en-US" altLang="zh-CN" sz="2520" dirty="0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4304" y="3556254"/>
            <a:ext cx="1773936" cy="17739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1033" b="12796"/>
          <a:stretch>
            <a:fillRect/>
          </a:stretch>
        </p:blipFill>
        <p:spPr>
          <a:xfrm>
            <a:off x="2853690" y="3420618"/>
            <a:ext cx="2506980" cy="1909572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5232533" y="4375404"/>
            <a:ext cx="1592580" cy="190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872" y="5455159"/>
            <a:ext cx="1880616" cy="11163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304" y="5517094"/>
            <a:ext cx="1773936" cy="1116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1115949" y="827532"/>
            <a:ext cx="763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800">
                <a:latin typeface="Times New Roman" panose="02020603050405020304" pitchFamily="18" charset="0"/>
              </a:rPr>
              <a:t>Step 2:Input your Wechat name,country,telephone,password</a:t>
            </a:r>
            <a:endParaRPr lang="en-US" altLang="en-GB" sz="1800">
              <a:latin typeface="Times New Roman" panose="02020603050405020304" pitchFamily="18" charset="0"/>
            </a:endParaRPr>
          </a:p>
        </p:txBody>
      </p:sp>
      <p:pic>
        <p:nvPicPr>
          <p:cNvPr id="4" name="Picture 3" descr="Screenshot_2017-06-26-15-06-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8394" y="1543051"/>
            <a:ext cx="2432304" cy="4030789"/>
          </a:xfrm>
          <a:prstGeom prst="rect">
            <a:avLst/>
          </a:prstGeom>
        </p:spPr>
      </p:pic>
      <p:pic>
        <p:nvPicPr>
          <p:cNvPr id="5" name="Picture 4" descr="Screenshot_2017-06-26-15-06-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541" y="1543051"/>
            <a:ext cx="2477453" cy="4030789"/>
          </a:xfrm>
          <a:prstGeom prst="rect">
            <a:avLst/>
          </a:prstGeom>
        </p:spPr>
      </p:pic>
      <p:pic>
        <p:nvPicPr>
          <p:cNvPr id="10" name="Content Placeholder 9" descr="Screenshot_2017-06-26-15-06-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50" y="1543051"/>
            <a:ext cx="2494026" cy="4030789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902137" y="5820727"/>
            <a:ext cx="317716" cy="110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en-GB" sz="120" b="1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Registration Success</a:t>
            </a:r>
            <a:endParaRPr lang="en-US" altLang="en-GB" sz="120" b="1">
              <a:solidFill>
                <a:srgbClr val="FF000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952876" y="3547301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9" name="Right Arrow 8"/>
          <p:cNvSpPr/>
          <p:nvPr/>
        </p:nvSpPr>
        <p:spPr>
          <a:xfrm>
            <a:off x="7379017" y="3547301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17" name="Text Box 16"/>
          <p:cNvSpPr txBox="1"/>
          <p:nvPr/>
        </p:nvSpPr>
        <p:spPr>
          <a:xfrm>
            <a:off x="1115949" y="4437126"/>
            <a:ext cx="2312290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Input your name (internet/real),photo,coutry,telephone,password,then sign us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668393" y="4503991"/>
            <a:ext cx="2312290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Once you sign up,the next time you log in,it can show your accout automatically,just input the password is ok. 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8617458" y="5685282"/>
            <a:ext cx="1705927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Log in wechat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116330" y="4811269"/>
            <a:ext cx="30830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Input your name (internet/real),</a:t>
            </a:r>
            <a:r>
              <a:rPr lang="en-US" altLang="en-GB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photo,coutry,telephone,password,then</a:t>
            </a:r>
            <a:r>
              <a:rPr lang="en-US" altLang="en-GB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 sign us</a:t>
            </a:r>
            <a:endParaRPr lang="en-US" altLang="en-GB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816602" y="4871467"/>
            <a:ext cx="30830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Once you sign </a:t>
            </a:r>
            <a:r>
              <a:rPr lang="en-US" altLang="en-GB" sz="20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up,the</a:t>
            </a:r>
            <a:r>
              <a:rPr lang="en-US" altLang="en-GB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 next time you log </a:t>
            </a:r>
            <a:r>
              <a:rPr lang="en-US" altLang="en-GB" sz="20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in,it</a:t>
            </a:r>
            <a:r>
              <a:rPr lang="en-US" altLang="en-GB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 can show your </a:t>
            </a:r>
            <a:r>
              <a:rPr lang="en-US" altLang="en-GB" sz="20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accout</a:t>
            </a:r>
            <a:r>
              <a:rPr lang="en-US" altLang="en-GB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en-GB" sz="20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automatically,just</a:t>
            </a:r>
            <a:r>
              <a:rPr lang="en-US" altLang="en-GB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 input the password is ok. </a:t>
            </a:r>
            <a:endParaRPr lang="en-US" altLang="en-GB" sz="20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1286745" y="7123176"/>
            <a:ext cx="2274570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36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Log in </a:t>
            </a:r>
            <a:r>
              <a:rPr lang="en-US" altLang="en-GB" sz="336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wechat</a:t>
            </a:r>
            <a:endParaRPr lang="en-US" altLang="en-GB" sz="336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942214" y="669798"/>
            <a:ext cx="453999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160" b="1">
                <a:latin typeface="Times New Roman" panose="02020603050405020304" pitchFamily="18" charset="0"/>
              </a:rPr>
              <a:t>Part 2. </a:t>
            </a:r>
            <a:r>
              <a:rPr lang="en-US" altLang="en-GB" sz="2160" b="1">
                <a:latin typeface="Times New Roman" panose="02020603050405020304" pitchFamily="18" charset="0"/>
                <a:sym typeface="+mn-ea"/>
              </a:rPr>
              <a:t>Add New Customer</a:t>
            </a:r>
            <a:endParaRPr lang="en-US" altLang="en-GB" sz="2160" b="1">
              <a:latin typeface="Times New Roman" panose="02020603050405020304" pitchFamily="18" charset="0"/>
            </a:endParaRPr>
          </a:p>
        </p:txBody>
      </p:sp>
      <p:pic>
        <p:nvPicPr>
          <p:cNvPr id="7" name="Picture 6" descr="Screenshot_2017-06-26-15-07-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0506" y="1531049"/>
            <a:ext cx="2200276" cy="399078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676841" y="3605022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4" name="Right Arrow 3"/>
          <p:cNvSpPr/>
          <p:nvPr/>
        </p:nvSpPr>
        <p:spPr>
          <a:xfrm>
            <a:off x="6883528" y="3605022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pic>
        <p:nvPicPr>
          <p:cNvPr id="9" name="Picture 8" descr="mmexport14993173962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403" y="1531049"/>
            <a:ext cx="2248282" cy="3991356"/>
          </a:xfrm>
          <a:prstGeom prst="rect">
            <a:avLst/>
          </a:prstGeom>
        </p:spPr>
      </p:pic>
      <p:pic>
        <p:nvPicPr>
          <p:cNvPr id="11" name="Picture 10" descr="mmexport1499317724762_mh14993178809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918" y="1531049"/>
            <a:ext cx="2409444" cy="3991927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702308" y="5688712"/>
            <a:ext cx="1705927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Chats interface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4648962" y="5688712"/>
            <a:ext cx="1705927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Button ” +” to add new friends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7807644" y="5688712"/>
            <a:ext cx="2133409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There are 5 ways  from “add contacts ”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7655053" y="2597467"/>
            <a:ext cx="6469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en-US" altLang="en-GB" sz="144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1</a:t>
            </a:r>
            <a:endParaRPr lang="en-US" altLang="en-GB" sz="144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  <a:p>
            <a:pPr fontAlgn="auto">
              <a:lnSpc>
                <a:spcPct val="200000"/>
              </a:lnSpc>
            </a:pPr>
            <a:r>
              <a:rPr lang="en-US" altLang="en-GB" sz="144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2</a:t>
            </a:r>
            <a:endParaRPr lang="en-US" altLang="en-GB" sz="144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  <a:p>
            <a:pPr fontAlgn="auto">
              <a:lnSpc>
                <a:spcPct val="200000"/>
              </a:lnSpc>
            </a:pPr>
            <a:r>
              <a:rPr lang="en-US" altLang="en-GB" sz="144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3</a:t>
            </a:r>
            <a:endParaRPr lang="en-US" altLang="en-GB" sz="144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  <a:p>
            <a:pPr fontAlgn="auto">
              <a:lnSpc>
                <a:spcPct val="200000"/>
              </a:lnSpc>
            </a:pPr>
            <a:r>
              <a:rPr lang="en-US" altLang="en-GB" sz="144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4</a:t>
            </a:r>
            <a:endParaRPr lang="en-US" altLang="en-GB" sz="144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  <a:p>
            <a:pPr fontAlgn="auto">
              <a:lnSpc>
                <a:spcPct val="200000"/>
              </a:lnSpc>
            </a:pPr>
            <a:r>
              <a:rPr lang="en-US" altLang="en-GB" sz="144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5</a:t>
            </a:r>
            <a:endParaRPr lang="en-US" altLang="en-GB" sz="144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14807" y="5973318"/>
            <a:ext cx="2274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Chats interface</a:t>
            </a:r>
            <a:endParaRPr lang="en-US" altLang="en-GB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431793" y="5973319"/>
            <a:ext cx="227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4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Button ” +” to add new friends</a:t>
            </a:r>
            <a:endParaRPr lang="en-US" altLang="en-GB" sz="24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850887" y="5689093"/>
            <a:ext cx="2844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4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There are 5 ways  from “add contacts ”</a:t>
            </a:r>
            <a:endParaRPr lang="en-US" altLang="en-GB" sz="24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Screenshot_2017-06-26-15-07-33_mh14984657621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9683" y="1601344"/>
            <a:ext cx="2290001" cy="3878200"/>
          </a:xfrm>
          <a:prstGeom prst="rect">
            <a:avLst/>
          </a:prstGeom>
        </p:spPr>
      </p:pic>
      <p:pic>
        <p:nvPicPr>
          <p:cNvPr id="16" name="Picture 15" descr="Screenshot_2017-06-26-15-20-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843" y="1559053"/>
            <a:ext cx="2487739" cy="39204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06780" y="658368"/>
            <a:ext cx="314510" cy="110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" i="1">
                <a:latin typeface="Times New Roman" panose="02020603050405020304" pitchFamily="18" charset="0"/>
                <a:sym typeface="+mn-ea"/>
              </a:rPr>
              <a:t>Way 1:Friend Radar</a:t>
            </a:r>
            <a:endParaRPr lang="en-US" sz="120" i="1"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560" y="1559053"/>
            <a:ext cx="2467165" cy="392049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906583" y="3482722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4" name="Right Arrow 3"/>
          <p:cNvSpPr/>
          <p:nvPr/>
        </p:nvSpPr>
        <p:spPr>
          <a:xfrm>
            <a:off x="7532179" y="3598164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5" name="Text Box 4"/>
          <p:cNvSpPr txBox="1"/>
          <p:nvPr/>
        </p:nvSpPr>
        <p:spPr>
          <a:xfrm>
            <a:off x="1426274" y="5616702"/>
            <a:ext cx="2017967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Click “Friends radar” button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425632" y="5616702"/>
            <a:ext cx="1324165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Searching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659749" y="5616702"/>
            <a:ext cx="1960246" cy="12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Friend </a:t>
            </a:r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sym typeface="+mn-ea"/>
              </a:rPr>
              <a:t>nearby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show in inteerface 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005841" y="420624"/>
            <a:ext cx="3731021" cy="6093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360" i="1">
                <a:latin typeface="Times New Roman" panose="02020603050405020304" pitchFamily="18" charset="0"/>
                <a:sym typeface="+mn-ea"/>
              </a:rPr>
              <a:t>Way 1:Friend Radar</a:t>
            </a:r>
            <a:endParaRPr lang="en-US" sz="3360" i="1"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906780" y="658368"/>
            <a:ext cx="344966" cy="110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" i="1">
                <a:latin typeface="Times New Roman" panose="02020603050405020304" pitchFamily="18" charset="0"/>
                <a:sym typeface="+mn-ea"/>
              </a:rPr>
              <a:t>Way 2:Join private group</a:t>
            </a:r>
            <a:endParaRPr lang="en-US" sz="120" i="1"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2" name="Content Placeholder 5" descr="Screenshot_2017-06-26-15-07-33_mh14984657958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817" y="1629918"/>
            <a:ext cx="2178558" cy="35764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247" y="1629918"/>
            <a:ext cx="6723126" cy="357587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745992" y="3551302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5" name="Text Box 4"/>
          <p:cNvSpPr txBox="1"/>
          <p:nvPr/>
        </p:nvSpPr>
        <p:spPr>
          <a:xfrm>
            <a:off x="1359409" y="5467541"/>
            <a:ext cx="2017967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Click “Join private group” button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755833" y="5467541"/>
            <a:ext cx="2017967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Input the number you like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988112" y="5467541"/>
            <a:ext cx="2017967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Click “Join this group” button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604439" y="5467541"/>
            <a:ext cx="1512761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Join into group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005840" y="420624"/>
            <a:ext cx="4563044" cy="6093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360" i="1">
                <a:latin typeface="Times New Roman" panose="02020603050405020304" pitchFamily="18" charset="0"/>
                <a:sym typeface="+mn-ea"/>
              </a:rPr>
              <a:t>Way 2:Join private group</a:t>
            </a:r>
            <a:endParaRPr lang="en-US" sz="3360" i="1"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906780" y="658368"/>
            <a:ext cx="317716" cy="110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" i="1">
                <a:latin typeface="Times New Roman" panose="02020603050405020304" pitchFamily="18" charset="0"/>
                <a:sym typeface="+mn-ea"/>
              </a:rPr>
              <a:t>Way 3:Scan QR Code</a:t>
            </a:r>
            <a:endParaRPr lang="en-US" sz="120" i="1"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8" name="Picture 7" descr="Screenshot_2017-06-26-15-07-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0554" y="1479042"/>
            <a:ext cx="2095120" cy="3862769"/>
          </a:xfrm>
          <a:prstGeom prst="rect">
            <a:avLst/>
          </a:prstGeom>
        </p:spPr>
      </p:pic>
      <p:pic>
        <p:nvPicPr>
          <p:cNvPr id="9" name="Picture 8" descr="Screenshot_2017-06-26-15-08-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366" y="1447609"/>
            <a:ext cx="1973389" cy="3894773"/>
          </a:xfrm>
          <a:prstGeom prst="rect">
            <a:avLst/>
          </a:prstGeom>
        </p:spPr>
      </p:pic>
      <p:pic>
        <p:nvPicPr>
          <p:cNvPr id="4" name="Content Placeholder 3" descr="Screenshot_2017-06-26-15-07-33_mh14984658211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381" y="1515618"/>
            <a:ext cx="1919098" cy="382676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077909" y="3463862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2" name="Right Arrow 1"/>
          <p:cNvSpPr/>
          <p:nvPr/>
        </p:nvSpPr>
        <p:spPr>
          <a:xfrm>
            <a:off x="6025705" y="3463862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472869" y="2434019"/>
            <a:ext cx="3981641" cy="1973962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139381" y="5453825"/>
            <a:ext cx="2017967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Click “Scan QR code” button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4050601" y="5453825"/>
            <a:ext cx="1715071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Scan interface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606725" y="5453825"/>
            <a:ext cx="1715071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Scan QR code and add friends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799767" y="3463862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15" name="Text Box 14"/>
          <p:cNvSpPr txBox="1"/>
          <p:nvPr/>
        </p:nvSpPr>
        <p:spPr>
          <a:xfrm>
            <a:off x="7216141" y="5412106"/>
            <a:ext cx="1273302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QR code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1005840" y="420624"/>
            <a:ext cx="3907352" cy="6093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360" i="1">
                <a:latin typeface="Times New Roman" panose="02020603050405020304" pitchFamily="18" charset="0"/>
                <a:sym typeface="+mn-ea"/>
              </a:rPr>
              <a:t>Way 3:Scan QR Code</a:t>
            </a:r>
            <a:endParaRPr lang="en-US" sz="3360" i="1"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 rot="20520000">
            <a:off x="1418083" y="906847"/>
            <a:ext cx="744397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480" b="1" i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Flora &amp; Elena</a:t>
            </a:r>
            <a:endParaRPr lang="en-US" altLang="zh-CN" sz="6480" b="1" i="1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06780" y="658368"/>
            <a:ext cx="322524" cy="110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" i="1">
                <a:latin typeface="Times New Roman" panose="02020603050405020304" pitchFamily="18" charset="0"/>
                <a:sym typeface="+mn-ea"/>
              </a:rPr>
              <a:t>Way 4:Mobile contact</a:t>
            </a:r>
            <a:endParaRPr lang="en-US" sz="120" i="1"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10" name="Content Placeholder 9" descr="Screenshot_2017-06-26-15-22-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8845" y="1507618"/>
            <a:ext cx="2283143" cy="4060507"/>
          </a:xfrm>
          <a:prstGeom prst="rect">
            <a:avLst/>
          </a:prstGeom>
        </p:spPr>
      </p:pic>
      <p:pic>
        <p:nvPicPr>
          <p:cNvPr id="11" name="Picture 10" descr="Screenshot_2017-06-26-15-22-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464" y="1507618"/>
            <a:ext cx="2450021" cy="4357687"/>
          </a:xfrm>
          <a:prstGeom prst="rect">
            <a:avLst/>
          </a:prstGeom>
        </p:spPr>
      </p:pic>
      <p:pic>
        <p:nvPicPr>
          <p:cNvPr id="2" name="Picture 1" descr="Screenshot_2017-06-26-15-07-33_mh14984658460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05" y="1515619"/>
            <a:ext cx="2198561" cy="40525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939" y="1507618"/>
            <a:ext cx="2348866" cy="435826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188208" y="3484436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7" name="Right Arrow 6"/>
          <p:cNvSpPr/>
          <p:nvPr/>
        </p:nvSpPr>
        <p:spPr>
          <a:xfrm>
            <a:off x="5986843" y="3657600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8" name="Right Arrow 7"/>
          <p:cNvSpPr/>
          <p:nvPr/>
        </p:nvSpPr>
        <p:spPr>
          <a:xfrm>
            <a:off x="8512302" y="3657600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9" name="Text Box 8"/>
          <p:cNvSpPr txBox="1"/>
          <p:nvPr/>
        </p:nvSpPr>
        <p:spPr>
          <a:xfrm>
            <a:off x="1139381" y="5668138"/>
            <a:ext cx="2017967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Click “Moble contact” button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3684270" y="5668138"/>
            <a:ext cx="2371726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Choose “mobile contact”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6444615" y="5668138"/>
            <a:ext cx="2339722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Choose “upload contacts”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9655302" y="5865305"/>
            <a:ext cx="1411606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Add friends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1005840" y="420624"/>
            <a:ext cx="4077270" cy="6093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360" i="1">
                <a:latin typeface="Times New Roman" panose="02020603050405020304" pitchFamily="18" charset="0"/>
                <a:sym typeface="+mn-ea"/>
              </a:rPr>
              <a:t>Way 4:Mobile contact </a:t>
            </a:r>
            <a:endParaRPr lang="en-US" sz="3360" i="1"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Screenshot_2017-06-26-15-24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8553" y="1537907"/>
            <a:ext cx="2244852" cy="3991927"/>
          </a:xfrm>
          <a:prstGeom prst="rect">
            <a:avLst/>
          </a:prstGeom>
        </p:spPr>
      </p:pic>
      <p:pic>
        <p:nvPicPr>
          <p:cNvPr id="9" name="Picture 8" descr="Screenshot_2017-06-26-15-23-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174" y="1524762"/>
            <a:ext cx="2265426" cy="4029076"/>
          </a:xfrm>
          <a:prstGeom prst="rect">
            <a:avLst/>
          </a:prstGeom>
        </p:spPr>
      </p:pic>
      <p:pic>
        <p:nvPicPr>
          <p:cNvPr id="12" name="Picture 11" descr="Screenshot_2017-06-26-15-24-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937" y="1524762"/>
            <a:ext cx="2265426" cy="4029076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06781" y="658368"/>
            <a:ext cx="582211" cy="110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" i="1">
                <a:latin typeface="Times New Roman" panose="02020603050405020304" pitchFamily="18" charset="0"/>
                <a:sym typeface="+mn-ea"/>
              </a:rPr>
              <a:t>Way 4:Mobile contact--change your registration phone number</a:t>
            </a:r>
            <a:endParaRPr lang="en-US" sz="120" i="1"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11" name="Picture 10" descr="Screenshot_2017-06-26-15-22-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666" y="1524762"/>
            <a:ext cx="2155127" cy="401878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284791" y="3371279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4" name="Right Arrow 3"/>
          <p:cNvSpPr/>
          <p:nvPr/>
        </p:nvSpPr>
        <p:spPr>
          <a:xfrm>
            <a:off x="5835967" y="3371279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7" name="Right Arrow 6"/>
          <p:cNvSpPr/>
          <p:nvPr/>
        </p:nvSpPr>
        <p:spPr>
          <a:xfrm>
            <a:off x="8602600" y="3371279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8" name="Text Box 7"/>
          <p:cNvSpPr txBox="1"/>
          <p:nvPr/>
        </p:nvSpPr>
        <p:spPr>
          <a:xfrm>
            <a:off x="1129665" y="5224654"/>
            <a:ext cx="2371726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Choose “change moible”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658553" y="5562409"/>
            <a:ext cx="2371726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Input new telephone number and get the veryfication code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6356604" y="5703570"/>
            <a:ext cx="2245423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Input veryfication code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9012936" y="5703570"/>
            <a:ext cx="2579752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Click “done” button,Change mobile successfully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005840" y="420624"/>
            <a:ext cx="11101693" cy="6093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360" i="1">
                <a:latin typeface="Times New Roman" panose="02020603050405020304" pitchFamily="18" charset="0"/>
                <a:sym typeface="+mn-ea"/>
              </a:rPr>
              <a:t>Way 4:Mobile contact--change your registration phone number</a:t>
            </a:r>
            <a:endParaRPr lang="en-US" sz="3360" i="1"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906780" y="658368"/>
            <a:ext cx="336952" cy="110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" i="1">
                <a:latin typeface="Times New Roman" panose="02020603050405020304" pitchFamily="18" charset="0"/>
                <a:sym typeface="+mn-ea"/>
              </a:rPr>
              <a:t>Way 5:Official accounts</a:t>
            </a:r>
            <a:endParaRPr lang="en-US" sz="120" i="1"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4" name="Content Placeholder 1" descr="Screenshot_2017-06-26-15-07-33_mh14984658705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780" y="1583056"/>
            <a:ext cx="2161414" cy="3814763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039618" y="3432430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pic>
        <p:nvPicPr>
          <p:cNvPr id="2" name="Picture 1" descr="Screenshot_2017-07-06-13-32-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694" y="1583056"/>
            <a:ext cx="2219706" cy="3815334"/>
          </a:xfrm>
          <a:prstGeom prst="rect">
            <a:avLst/>
          </a:prstGeom>
        </p:spPr>
      </p:pic>
      <p:pic>
        <p:nvPicPr>
          <p:cNvPr id="8" name="Picture 7" descr="Screenshot_2017-07-06-13-33-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768" y="1583056"/>
            <a:ext cx="2213992" cy="3815334"/>
          </a:xfrm>
          <a:prstGeom prst="rect">
            <a:avLst/>
          </a:prstGeom>
        </p:spPr>
      </p:pic>
      <p:pic>
        <p:nvPicPr>
          <p:cNvPr id="9" name="Picture 8" descr="Screenshot_2017-07-06-13-33-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971" y="1582484"/>
            <a:ext cx="2216849" cy="381476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939981" y="3431858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11" name="Right Arrow 10"/>
          <p:cNvSpPr/>
          <p:nvPr/>
        </p:nvSpPr>
        <p:spPr>
          <a:xfrm>
            <a:off x="8768334" y="3433001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12" name="Text Box 11"/>
          <p:cNvSpPr txBox="1"/>
          <p:nvPr/>
        </p:nvSpPr>
        <p:spPr>
          <a:xfrm>
            <a:off x="801624" y="5562409"/>
            <a:ext cx="2371726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Choose “Official account”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560255" y="5562409"/>
            <a:ext cx="2371726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Input the name you are interested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517767" y="5662422"/>
            <a:ext cx="2371726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Find the official account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9546145" y="5685853"/>
            <a:ext cx="1966531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Follow as friends</a:t>
            </a:r>
            <a:endParaRPr lang="en-US" altLang="en-GB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005840" y="420624"/>
            <a:ext cx="4330544" cy="6093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360" i="1">
                <a:latin typeface="Times New Roman" panose="02020603050405020304" pitchFamily="18" charset="0"/>
                <a:sym typeface="+mn-ea"/>
              </a:rPr>
              <a:t>Way 5:Official accounts</a:t>
            </a:r>
            <a:endParaRPr lang="en-US" sz="3360" i="1"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900493" y="601218"/>
            <a:ext cx="4395562" cy="4247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en-GB" sz="2160" b="1">
                <a:latin typeface="Times New Roman" panose="02020603050405020304" pitchFamily="18" charset="0"/>
                <a:sym typeface="+mn-ea"/>
              </a:rPr>
              <a:t>Part.3 Post Production Information</a:t>
            </a:r>
            <a:endParaRPr lang="en-US" altLang="en-GB" sz="2160" b="1"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t="15733" b="17244"/>
          <a:stretch>
            <a:fillRect/>
          </a:stretch>
        </p:blipFill>
        <p:spPr>
          <a:xfrm>
            <a:off x="1626870" y="2491169"/>
            <a:ext cx="1928813" cy="12927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576" y="1569340"/>
            <a:ext cx="1447609" cy="14476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589" y="3583877"/>
            <a:ext cx="1343597" cy="13435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178" y="1569340"/>
            <a:ext cx="1337310" cy="13373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590" y="1728787"/>
            <a:ext cx="1018414" cy="10184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178" y="3587306"/>
            <a:ext cx="1337310" cy="13373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590" y="3746754"/>
            <a:ext cx="1018414" cy="1018414"/>
          </a:xfrm>
          <a:prstGeom prst="rect">
            <a:avLst/>
          </a:prstGeom>
        </p:spPr>
      </p:pic>
      <p:sp>
        <p:nvSpPr>
          <p:cNvPr id="24" name="Plus 23"/>
          <p:cNvSpPr/>
          <p:nvPr/>
        </p:nvSpPr>
        <p:spPr>
          <a:xfrm>
            <a:off x="5521644" y="1985392"/>
            <a:ext cx="505777" cy="505777"/>
          </a:xfrm>
          <a:prstGeom prst="mathPlu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25" name="Plus 24"/>
          <p:cNvSpPr/>
          <p:nvPr/>
        </p:nvSpPr>
        <p:spPr>
          <a:xfrm>
            <a:off x="7585902" y="1985392"/>
            <a:ext cx="505777" cy="505777"/>
          </a:xfrm>
          <a:prstGeom prst="mathPlu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26" name="Plus 25"/>
          <p:cNvSpPr/>
          <p:nvPr/>
        </p:nvSpPr>
        <p:spPr>
          <a:xfrm>
            <a:off x="5521644" y="4002787"/>
            <a:ext cx="505777" cy="505777"/>
          </a:xfrm>
          <a:prstGeom prst="mathPlu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27" name="Plus 26"/>
          <p:cNvSpPr/>
          <p:nvPr/>
        </p:nvSpPr>
        <p:spPr>
          <a:xfrm>
            <a:off x="7585902" y="4002787"/>
            <a:ext cx="505777" cy="505777"/>
          </a:xfrm>
          <a:prstGeom prst="mathPlu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2" name="Left Brace 1"/>
          <p:cNvSpPr/>
          <p:nvPr/>
        </p:nvSpPr>
        <p:spPr>
          <a:xfrm>
            <a:off x="3704273" y="2257997"/>
            <a:ext cx="340043" cy="20396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15" name="Text Box 14"/>
          <p:cNvSpPr txBox="1"/>
          <p:nvPr/>
        </p:nvSpPr>
        <p:spPr>
          <a:xfrm>
            <a:off x="9862186" y="2128266"/>
            <a:ext cx="1556766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Max: 9 pictures</a:t>
            </a:r>
            <a:endParaRPr lang="zh-CN" altLang="en-US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835896" y="4153091"/>
            <a:ext cx="1714500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Max: </a:t>
            </a:r>
            <a:r>
              <a:rPr lang="en-US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10 seconds</a:t>
            </a:r>
            <a:endParaRPr lang="en-US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9"/>
          <p:cNvSpPr txBox="1"/>
          <p:nvPr/>
        </p:nvSpPr>
        <p:spPr>
          <a:xfrm>
            <a:off x="1039369" y="616078"/>
            <a:ext cx="3063659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en-GB" sz="1800">
                <a:latin typeface="Times New Roman" panose="02020603050405020304" pitchFamily="18" charset="0"/>
                <a:sym typeface="+mn-ea"/>
              </a:rPr>
              <a:t>3.1 Post pictur and information</a:t>
            </a:r>
            <a:endParaRPr lang="en-US" altLang="en-GB" sz="1800"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112323" y="3134678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12" name="Right Arrow 11"/>
          <p:cNvSpPr/>
          <p:nvPr/>
        </p:nvSpPr>
        <p:spPr>
          <a:xfrm>
            <a:off x="7208711" y="3134678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pic>
        <p:nvPicPr>
          <p:cNvPr id="4" name="Picture 3" descr="Screenshot_2017-06-26-20-52-24_mh14993328657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7655" y="1519048"/>
            <a:ext cx="2184274" cy="3763900"/>
          </a:xfrm>
          <a:prstGeom prst="rect">
            <a:avLst/>
          </a:prstGeom>
        </p:spPr>
      </p:pic>
      <p:pic>
        <p:nvPicPr>
          <p:cNvPr id="5" name="Picture 4" descr="Screenshot_2017-06-26-20-52-01_mh14993328072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457" y="1518476"/>
            <a:ext cx="2260854" cy="3765042"/>
          </a:xfrm>
          <a:prstGeom prst="rect">
            <a:avLst/>
          </a:prstGeom>
        </p:spPr>
      </p:pic>
      <p:pic>
        <p:nvPicPr>
          <p:cNvPr id="13" name="Picture 12" descr="Screenshot_2017-06-26-20-52-16_mh14993328342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549" y="1519048"/>
            <a:ext cx="2290001" cy="3765042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1859471" y="5418964"/>
            <a:ext cx="2029397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Find “me”column,and find the “album” button</a:t>
            </a:r>
            <a:endParaRPr lang="en-US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907851" y="5418964"/>
            <a:ext cx="2029397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Click camera button</a:t>
            </a:r>
            <a:endParaRPr lang="en-US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8062531" y="5418964"/>
            <a:ext cx="2029397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Click “Chosse image”</a:t>
            </a:r>
            <a:endParaRPr lang="en-US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 rot="20520000">
            <a:off x="1418083" y="906847"/>
            <a:ext cx="744397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480" b="1" i="1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</a:rPr>
              <a:t>Flora &amp; Elena</a:t>
            </a:r>
            <a:endParaRPr lang="en-US" altLang="zh-CN" sz="6480" b="1" i="1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970" y="394574"/>
            <a:ext cx="9480203" cy="45805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17-06-26-21-07-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1498" y="1429321"/>
            <a:ext cx="2278000" cy="3866770"/>
          </a:xfrm>
          <a:prstGeom prst="rect">
            <a:avLst/>
          </a:prstGeom>
        </p:spPr>
      </p:pic>
      <p:pic>
        <p:nvPicPr>
          <p:cNvPr id="3" name="Picture 2" descr="Screenshot_2017-06-26-21-08-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043" y="1429321"/>
            <a:ext cx="2219135" cy="3866770"/>
          </a:xfrm>
          <a:prstGeom prst="rect">
            <a:avLst/>
          </a:prstGeom>
        </p:spPr>
      </p:pic>
      <p:pic>
        <p:nvPicPr>
          <p:cNvPr id="5" name="Picture 4" descr="Screenshot_2017-06-26-21-12-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71" y="1429894"/>
            <a:ext cx="2280286" cy="386619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667697" y="3304985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6" name="Right Arrow 5"/>
          <p:cNvSpPr/>
          <p:nvPr/>
        </p:nvSpPr>
        <p:spPr>
          <a:xfrm>
            <a:off x="6867526" y="3304985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15" name="Text Box 14"/>
          <p:cNvSpPr txBox="1"/>
          <p:nvPr/>
        </p:nvSpPr>
        <p:spPr>
          <a:xfrm>
            <a:off x="1421701" y="5405248"/>
            <a:ext cx="2029397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Select the photos you want to post</a:t>
            </a:r>
            <a:endParaRPr lang="en-US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485514" y="5438965"/>
            <a:ext cx="2029397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Edit the promotion words and expression</a:t>
            </a:r>
            <a:endParaRPr lang="en-US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846505" y="5438965"/>
            <a:ext cx="2029397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Post successfully</a:t>
            </a:r>
            <a:endParaRPr lang="en-US" sz="12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rot="20520000">
            <a:off x="1418083" y="906847"/>
            <a:ext cx="744397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480" b="1" i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Flora &amp; Elena</a:t>
            </a:r>
            <a:endParaRPr lang="en-US" altLang="zh-CN" sz="6480" b="1" i="1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113663" y="882967"/>
            <a:ext cx="149912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en-GB" sz="1800">
                <a:latin typeface="Times New Roman" panose="02020603050405020304" pitchFamily="18" charset="0"/>
                <a:sym typeface="+mn-ea"/>
              </a:rPr>
              <a:t>3.2 Post video</a:t>
            </a:r>
            <a:endParaRPr lang="en-US" altLang="en-GB" sz="1800"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8" name="Picture 7" descr="Screenshot_2017-06-26-21-25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8093" y="1545908"/>
            <a:ext cx="2361438" cy="35353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2928175" y="3371279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15" name="Right Arrow 14"/>
          <p:cNvSpPr/>
          <p:nvPr/>
        </p:nvSpPr>
        <p:spPr>
          <a:xfrm>
            <a:off x="5677662" y="3371279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16" name="Right Arrow 15"/>
          <p:cNvSpPr/>
          <p:nvPr/>
        </p:nvSpPr>
        <p:spPr>
          <a:xfrm>
            <a:off x="8507730" y="3371279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pic>
        <p:nvPicPr>
          <p:cNvPr id="3" name="Picture 2" descr="Screenshot_2017-06-26-21-18-00_mh14993329696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023" y="1545908"/>
            <a:ext cx="2152841" cy="3535300"/>
          </a:xfrm>
          <a:prstGeom prst="rect">
            <a:avLst/>
          </a:prstGeom>
        </p:spPr>
      </p:pic>
      <p:pic>
        <p:nvPicPr>
          <p:cNvPr id="4" name="Picture 3" descr="Screenshot_2017-06-26-21-17-38_mh14993329284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242" y="1545908"/>
            <a:ext cx="2164271" cy="35353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346692" y="5262943"/>
            <a:ext cx="1893379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Post successfully</a:t>
            </a:r>
            <a:endParaRPr lang="en-US" sz="12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Picture 5" descr="Screenshot_2017-06-26-20-52-24_mh14993336497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18" y="1545337"/>
            <a:ext cx="2090548" cy="3535871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832486" y="5262943"/>
            <a:ext cx="2029397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Click “use camera” button</a:t>
            </a:r>
            <a:endParaRPr lang="en-US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3471673" y="5262943"/>
            <a:ext cx="2205990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Hold the record butoon</a:t>
            </a:r>
            <a:endParaRPr lang="en-US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6630353" y="5262943"/>
            <a:ext cx="1798511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Choose correct</a:t>
            </a:r>
            <a:endParaRPr lang="en-US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 rot="20520000">
            <a:off x="1418083" y="906847"/>
            <a:ext cx="744397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480" b="1" i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Flora &amp; Elena</a:t>
            </a:r>
            <a:endParaRPr lang="en-US" altLang="zh-CN" sz="6480" b="1" i="1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12508" y="669798"/>
            <a:ext cx="2215671" cy="4247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en-GB" sz="2160" b="1">
                <a:latin typeface="Times New Roman" panose="02020603050405020304" pitchFamily="18" charset="0"/>
                <a:sym typeface="+mn-ea"/>
              </a:rPr>
              <a:t>Part 4. Get order</a:t>
            </a:r>
            <a:endParaRPr lang="en-US" altLang="en-GB" sz="2160" b="1"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7" name="Picture 6" descr="Screenshot_2017-06-26-21-37-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9597" y="1186434"/>
            <a:ext cx="2273999" cy="3750184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3607690" y="3050668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8" name="Right Arrow 7"/>
          <p:cNvSpPr/>
          <p:nvPr/>
        </p:nvSpPr>
        <p:spPr>
          <a:xfrm>
            <a:off x="6746939" y="3050668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pic>
        <p:nvPicPr>
          <p:cNvPr id="9" name="Picture 8" descr="Screenshot_2017-06-26-21-36-49_mh1499337016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02" y="1186434"/>
            <a:ext cx="2117407" cy="3635884"/>
          </a:xfrm>
          <a:prstGeom prst="rect">
            <a:avLst/>
          </a:prstGeom>
        </p:spPr>
      </p:pic>
      <p:pic>
        <p:nvPicPr>
          <p:cNvPr id="10" name="Picture 9" descr="Screenshot_2017-06-26-21-35-30_mh14993370679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206" y="1186434"/>
            <a:ext cx="2260854" cy="3635884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285114" y="4936618"/>
            <a:ext cx="2029397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Communicate with customer </a:t>
            </a:r>
            <a:endParaRPr lang="en-US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4423219" y="4936618"/>
            <a:ext cx="2029397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Transfer the money to wechat balance</a:t>
            </a:r>
            <a:endParaRPr lang="en-US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765924" y="4927474"/>
            <a:ext cx="2029397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">
                <a:solidFill>
                  <a:srgbClr val="FF0000"/>
                </a:solidFill>
                <a:latin typeface="Times New Roman" panose="02020603050405020304" pitchFamily="18" charset="0"/>
              </a:rPr>
              <a:t>Business Success</a:t>
            </a:r>
            <a:endParaRPr lang="en-US" sz="12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shot_2017-07-06-17-37-33_mh14993375964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475" y="1429894"/>
            <a:ext cx="2169414" cy="4001071"/>
          </a:xfrm>
          <a:prstGeom prst="rect">
            <a:avLst/>
          </a:prstGeom>
        </p:spPr>
      </p:pic>
      <p:pic>
        <p:nvPicPr>
          <p:cNvPr id="9" name="Picture 8" descr="Screenshot_2017-07-06-17-38-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195" y="1430465"/>
            <a:ext cx="2440306" cy="3902202"/>
          </a:xfrm>
          <a:prstGeom prst="rect">
            <a:avLst/>
          </a:prstGeom>
        </p:spPr>
      </p:pic>
      <p:pic>
        <p:nvPicPr>
          <p:cNvPr id="10" name="Picture 9" descr="Screenshot_2017-07-06-17-38-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858" y="1429894"/>
            <a:ext cx="2229421" cy="3902773"/>
          </a:xfrm>
          <a:prstGeom prst="rect">
            <a:avLst/>
          </a:prstGeom>
        </p:spPr>
      </p:pic>
      <p:pic>
        <p:nvPicPr>
          <p:cNvPr id="11" name="Picture 10" descr="Screenshot_2017-07-06-17-37-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084" y="1429894"/>
            <a:ext cx="2236852" cy="3902773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2917889" y="3371279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12" name="Right Arrow 11"/>
          <p:cNvSpPr/>
          <p:nvPr/>
        </p:nvSpPr>
        <p:spPr>
          <a:xfrm>
            <a:off x="5567934" y="3371279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13" name="Right Arrow 12"/>
          <p:cNvSpPr/>
          <p:nvPr/>
        </p:nvSpPr>
        <p:spPr>
          <a:xfrm>
            <a:off x="8278559" y="3372994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15" name="Text Box 14"/>
          <p:cNvSpPr txBox="1"/>
          <p:nvPr/>
        </p:nvSpPr>
        <p:spPr>
          <a:xfrm>
            <a:off x="1026796" y="5430965"/>
            <a:ext cx="1689925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Click the “card”</a:t>
            </a:r>
            <a:endParaRPr lang="en-US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748475" y="669798"/>
            <a:ext cx="3951723" cy="4247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en-GB" sz="2160" b="1">
                <a:latin typeface="Times New Roman" panose="02020603050405020304" pitchFamily="18" charset="0"/>
                <a:sym typeface="+mn-ea"/>
              </a:rPr>
              <a:t>* How to withdraw the money ?</a:t>
            </a:r>
            <a:endParaRPr lang="en-US" altLang="en-GB" sz="2160" b="1"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3438526" y="5562409"/>
            <a:ext cx="2383156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Verify with the password</a:t>
            </a:r>
            <a:endParaRPr lang="en-US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6320029" y="5562409"/>
            <a:ext cx="2206561" cy="12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Input your bank card</a:t>
            </a:r>
            <a:endParaRPr lang="en-US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sz="12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*Must be Chinese card</a:t>
            </a:r>
            <a:endParaRPr lang="en-US" sz="12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9118663" y="5562409"/>
            <a:ext cx="2341435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Receive the verification code and bind the card success</a:t>
            </a:r>
            <a:endParaRPr lang="en-US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 rot="20520000">
            <a:off x="1392175" y="893131"/>
            <a:ext cx="744397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480" b="1" i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Flora &amp; Elena</a:t>
            </a:r>
            <a:endParaRPr lang="en-US" altLang="zh-CN" sz="6480" b="1" i="1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34213" y="588074"/>
            <a:ext cx="3106103" cy="590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en-GB" sz="2160" b="1">
                <a:latin typeface="Times New Roman" panose="02020603050405020304" pitchFamily="18" charset="0"/>
                <a:sym typeface="+mn-ea"/>
              </a:rPr>
              <a:t>Part 5. Deliver the goods</a:t>
            </a:r>
            <a:endParaRPr lang="en-US" altLang="en-GB" sz="2160" b="1"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4" name="Picture 3" descr="20170617_1649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622" y="3614166"/>
            <a:ext cx="2244852" cy="2099692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5" name="Picture 4" descr="20170617_1649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51" y="1288162"/>
            <a:ext cx="2245423" cy="2157413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8" name="Picture 7" descr="mmexport14981313487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377" y="1286447"/>
            <a:ext cx="2288286" cy="4426267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1403414" y="5714429"/>
            <a:ext cx="2383156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Pack packaging</a:t>
            </a:r>
            <a:endParaRPr lang="en-US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356230" y="5710999"/>
            <a:ext cx="2383156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Get the package tracking number</a:t>
            </a:r>
            <a:endParaRPr lang="en-US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0" name="Picture 9" descr="Screenshot_2017-07-06-17-52-49_mh14993384667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856" y="1288162"/>
            <a:ext cx="2348866" cy="4466273"/>
          </a:xfrm>
          <a:prstGeom prst="rect">
            <a:avLst/>
          </a:prstGeom>
        </p:spPr>
      </p:pic>
      <p:pic>
        <p:nvPicPr>
          <p:cNvPr id="11" name="Picture 10" descr="Screenshot_2017-07-06-17-53-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921" y="1286447"/>
            <a:ext cx="2402015" cy="4424554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6052566" y="5754433"/>
            <a:ext cx="2383156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Send the package number to customer</a:t>
            </a:r>
            <a:endParaRPr lang="en-US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9247823" y="5754433"/>
            <a:ext cx="1893379" cy="1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</a:rPr>
              <a:t>Goods tracking</a:t>
            </a:r>
            <a:endParaRPr lang="en-US" sz="12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917889" y="3463290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16" name="Right Arrow 15"/>
          <p:cNvSpPr/>
          <p:nvPr/>
        </p:nvSpPr>
        <p:spPr>
          <a:xfrm>
            <a:off x="5681663" y="3506724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  <p:sp>
        <p:nvSpPr>
          <p:cNvPr id="18" name="Right Arrow 17"/>
          <p:cNvSpPr/>
          <p:nvPr/>
        </p:nvSpPr>
        <p:spPr>
          <a:xfrm>
            <a:off x="8368284" y="3511296"/>
            <a:ext cx="520637" cy="115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sz="12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82206" y="6366035"/>
            <a:ext cx="1971684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920" b="1" dirty="0">
                <a:solidFill>
                  <a:srgbClr val="DDE9F7"/>
                </a:solidFill>
                <a:latin typeface="+mn-ea"/>
                <a:cs typeface="Arial" panose="020B0604020202020204" pitchFamily="34" charset="0"/>
              </a:rPr>
              <a:t>智慧金市场部</a:t>
            </a:r>
            <a:endParaRPr lang="en-US" altLang="en-US" sz="192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358250" y="2423533"/>
            <a:ext cx="3980577" cy="1200329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marL="411480" indent="-411480">
              <a:defRPr/>
            </a:pPr>
            <a:r>
              <a:rPr lang="en-US" altLang="zh-CN" sz="7200" b="1" i="1" dirty="0">
                <a:latin typeface="Times New Roman" panose="02020603050405020304" pitchFamily="18" charset="0"/>
                <a:ea typeface="微软雅黑" panose="020B0503020204020204" charset="-122"/>
              </a:rPr>
              <a:t>Thanks</a:t>
            </a:r>
            <a:r>
              <a:rPr lang="zh-CN" altLang="en-US" sz="7200" b="1" i="1" dirty="0">
                <a:latin typeface="Times New Roman" panose="02020603050405020304" pitchFamily="18" charset="0"/>
                <a:ea typeface="微软雅黑" panose="020B0503020204020204" charset="-122"/>
              </a:rPr>
              <a:t>！</a:t>
            </a:r>
            <a:endParaRPr lang="en-US" altLang="zh-CN" sz="7200" b="1" i="1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244" y="1057336"/>
            <a:ext cx="9254009" cy="5219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10128" y="517398"/>
            <a:ext cx="61188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60" dirty="0" err="1">
                <a:latin typeface="Times New Roman" panose="02020603050405020304" pitchFamily="18" charset="0"/>
              </a:rPr>
              <a:t>WeChat</a:t>
            </a:r>
            <a:r>
              <a:rPr lang="en-US" altLang="zh-CN" sz="3360" dirty="0">
                <a:latin typeface="Times New Roman" panose="02020603050405020304" pitchFamily="18" charset="0"/>
              </a:rPr>
              <a:t> Users Age Distribution</a:t>
            </a:r>
            <a:endParaRPr lang="en-US" altLang="zh-CN" sz="336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318" y="1850136"/>
            <a:ext cx="9528811" cy="48783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22755" y="582930"/>
            <a:ext cx="883691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60">
                <a:latin typeface="Times New Roman" panose="02020603050405020304" pitchFamily="18" charset="0"/>
              </a:rPr>
              <a:t>WeChat Promote Scale of Employment </a:t>
            </a:r>
            <a:endParaRPr lang="en-US" altLang="zh-CN" sz="3360">
              <a:latin typeface="Times New Roman" panose="02020603050405020304" pitchFamily="18" charset="0"/>
            </a:endParaRPr>
          </a:p>
          <a:p>
            <a:r>
              <a:rPr lang="en-US" altLang="zh-CN" sz="3360">
                <a:latin typeface="Times New Roman" panose="02020603050405020304" pitchFamily="18" charset="0"/>
              </a:rPr>
              <a:t>               </a:t>
            </a:r>
            <a:endParaRPr lang="en-US" altLang="zh-CN" sz="3360">
              <a:latin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48984" y="2341626"/>
            <a:ext cx="135026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60">
                <a:solidFill>
                  <a:schemeClr val="bg1"/>
                </a:solidFill>
                <a:latin typeface="Times New Roman" panose="02020603050405020304" pitchFamily="18" charset="0"/>
              </a:rPr>
              <a:t>Totally</a:t>
            </a:r>
            <a:endParaRPr lang="en-US" altLang="zh-CN" sz="336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00822" y="2341626"/>
            <a:ext cx="135026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60">
                <a:solidFill>
                  <a:schemeClr val="bg1"/>
                </a:solidFill>
                <a:latin typeface="Times New Roman" panose="02020603050405020304" pitchFamily="18" charset="0"/>
              </a:rPr>
              <a:t>Indirectly</a:t>
            </a:r>
            <a:endParaRPr lang="en-US" altLang="zh-CN" sz="336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82022" y="2341626"/>
            <a:ext cx="135026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60">
                <a:solidFill>
                  <a:schemeClr val="bg1"/>
                </a:solidFill>
                <a:latin typeface="Times New Roman" panose="02020603050405020304" pitchFamily="18" charset="0"/>
              </a:rPr>
              <a:t>Directly</a:t>
            </a:r>
            <a:endParaRPr lang="en-US" altLang="zh-CN" sz="336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37005" y="3263646"/>
            <a:ext cx="181279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40">
                <a:solidFill>
                  <a:schemeClr val="bg1"/>
                </a:solidFill>
                <a:latin typeface="Times New Roman" panose="02020603050405020304" pitchFamily="18" charset="0"/>
              </a:rPr>
              <a:t>10.07 million</a:t>
            </a:r>
            <a:endParaRPr lang="en-US" altLang="zh-CN" sz="144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93437" y="2866644"/>
            <a:ext cx="181279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40">
                <a:solidFill>
                  <a:schemeClr val="bg1"/>
                </a:solidFill>
                <a:latin typeface="Times New Roman" panose="02020603050405020304" pitchFamily="18" charset="0"/>
              </a:rPr>
              <a:t>17.47 million</a:t>
            </a:r>
            <a:endParaRPr lang="en-US" altLang="zh-CN" sz="144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55331" y="2688336"/>
            <a:ext cx="181279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40">
                <a:solidFill>
                  <a:schemeClr val="bg1"/>
                </a:solidFill>
                <a:latin typeface="Times New Roman" panose="02020603050405020304" pitchFamily="18" charset="0"/>
              </a:rPr>
              <a:t>18.81 million</a:t>
            </a:r>
            <a:endParaRPr lang="en-US" altLang="zh-CN" sz="144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25801" y="93727"/>
            <a:ext cx="10386060" cy="223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880" dirty="0">
                <a:latin typeface="Times New Roman" panose="02020603050405020304" pitchFamily="18" charset="0"/>
              </a:rPr>
              <a:t> 2.Function</a:t>
            </a:r>
            <a:endParaRPr lang="en-US" altLang="zh-CN" sz="288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altLang="zh-CN" sz="2880" dirty="0">
              <a:latin typeface="Times New Roman" panose="02020603050405020304" pitchFamily="18" charset="0"/>
            </a:endParaRPr>
          </a:p>
          <a:p>
            <a:pPr algn="l">
              <a:lnSpc>
                <a:spcPct val="90000"/>
              </a:lnSpc>
            </a:pPr>
            <a:r>
              <a:rPr lang="en-US" altLang="zh-CN" sz="2880" dirty="0">
                <a:latin typeface="Times New Roman" panose="02020603050405020304" pitchFamily="18" charset="0"/>
                <a:sym typeface="+mn-ea"/>
              </a:rPr>
              <a:t>     </a:t>
            </a:r>
            <a:r>
              <a:rPr lang="en-US" altLang="zh-CN" sz="2880" dirty="0" err="1">
                <a:latin typeface="Times New Roman" panose="02020603050405020304" pitchFamily="18" charset="0"/>
                <a:sym typeface="+mn-ea"/>
              </a:rPr>
              <a:t>Wechat</a:t>
            </a:r>
            <a:r>
              <a:rPr lang="en-US" altLang="zh-CN" sz="2880" dirty="0">
                <a:latin typeface="Times New Roman" panose="02020603050405020304" pitchFamily="18" charset="0"/>
                <a:sym typeface="+mn-ea"/>
              </a:rPr>
              <a:t> gradually </a:t>
            </a:r>
            <a:r>
              <a:rPr lang="en-US" altLang="zh-CN" sz="2880" dirty="0" smtClean="0">
                <a:latin typeface="Times New Roman" panose="02020603050405020304" pitchFamily="18" charset="0"/>
                <a:sym typeface="+mn-ea"/>
              </a:rPr>
              <a:t>developed </a:t>
            </a:r>
            <a:r>
              <a:rPr lang="en-US" altLang="zh-CN" sz="2880" dirty="0">
                <a:latin typeface="Times New Roman" panose="02020603050405020304" pitchFamily="18" charset="0"/>
                <a:sym typeface="+mn-ea"/>
              </a:rPr>
              <a:t>from a simple social tool to the people and </a:t>
            </a:r>
            <a:r>
              <a:rPr lang="en-US" altLang="zh-CN" sz="2880" dirty="0" smtClean="0">
                <a:latin typeface="Times New Roman" panose="02020603050405020304" pitchFamily="18" charset="0"/>
                <a:sym typeface="+mn-ea"/>
              </a:rPr>
              <a:t>people, people </a:t>
            </a:r>
            <a:r>
              <a:rPr lang="en-US" altLang="zh-CN" sz="2880" dirty="0">
                <a:latin typeface="Times New Roman" panose="02020603050405020304" pitchFamily="18" charset="0"/>
                <a:sym typeface="+mn-ea"/>
              </a:rPr>
              <a:t>and service</a:t>
            </a:r>
            <a:r>
              <a:rPr lang="en-US" altLang="zh-CN" sz="2880" dirty="0" smtClean="0">
                <a:latin typeface="Times New Roman" panose="02020603050405020304" pitchFamily="18" charset="0"/>
                <a:sym typeface="+mn-ea"/>
              </a:rPr>
              <a:t>, people </a:t>
            </a:r>
            <a:r>
              <a:rPr lang="en-US" altLang="zh-CN" sz="2880" dirty="0">
                <a:latin typeface="Times New Roman" panose="02020603050405020304" pitchFamily="18" charset="0"/>
                <a:sym typeface="+mn-ea"/>
              </a:rPr>
              <a:t>and business platform.</a:t>
            </a:r>
            <a:endParaRPr lang="en-US" altLang="zh-CN" sz="288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altLang="zh-CN" sz="2880" dirty="0" err="1">
              <a:latin typeface="Times New Roman" panose="02020603050405020304" pitchFamily="18" charset="0"/>
            </a:endParaRPr>
          </a:p>
        </p:txBody>
      </p:sp>
      <p:pic>
        <p:nvPicPr>
          <p:cNvPr id="15362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760" y="2588006"/>
            <a:ext cx="7677150" cy="346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文本框 5"/>
          <p:cNvSpPr txBox="1">
            <a:spLocks noChangeArrowheads="1"/>
          </p:cNvSpPr>
          <p:nvPr/>
        </p:nvSpPr>
        <p:spPr bwMode="auto">
          <a:xfrm>
            <a:off x="1453988" y="2067349"/>
            <a:ext cx="39204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</a:rPr>
              <a:t>People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: communicate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eg</a:t>
            </a:r>
            <a:r>
              <a:rPr lang="en-US" altLang="zh-CN" sz="2400" dirty="0">
                <a:latin typeface="Times New Roman" panose="02020603050405020304" pitchFamily="18" charset="0"/>
              </a:rPr>
              <a:t>.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15364" name="文本框 2"/>
          <p:cNvSpPr txBox="1">
            <a:spLocks noChangeArrowheads="1"/>
          </p:cNvSpPr>
          <p:nvPr/>
        </p:nvSpPr>
        <p:spPr bwMode="auto">
          <a:xfrm>
            <a:off x="7040118" y="2326387"/>
            <a:ext cx="4343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Money:WeChat payment eg.</a:t>
            </a:r>
            <a:endParaRPr lang="en-US" altLang="zh-CN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5" name="文本框 3"/>
          <p:cNvSpPr txBox="1">
            <a:spLocks noChangeArrowheads="1"/>
          </p:cNvSpPr>
          <p:nvPr/>
        </p:nvSpPr>
        <p:spPr bwMode="auto">
          <a:xfrm>
            <a:off x="1617947" y="6051931"/>
            <a:ext cx="42473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</a:rPr>
              <a:t>Service:online to offline eg.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15366" name="文本框 6"/>
          <p:cNvSpPr txBox="1">
            <a:spLocks noChangeArrowheads="1"/>
          </p:cNvSpPr>
          <p:nvPr/>
        </p:nvSpPr>
        <p:spPr bwMode="auto">
          <a:xfrm>
            <a:off x="5679122" y="6110923"/>
            <a:ext cx="48112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 err="1">
                <a:latin typeface="Times New Roman" panose="02020603050405020304" pitchFamily="18" charset="0"/>
              </a:rPr>
              <a:t>Connnet</a:t>
            </a:r>
            <a:r>
              <a:rPr lang="en-US" altLang="zh-CN" sz="2400" dirty="0">
                <a:latin typeface="Times New Roman" panose="02020603050405020304" pitchFamily="18" charset="0"/>
              </a:rPr>
              <a:t> with equipment </a:t>
            </a:r>
            <a:r>
              <a:rPr lang="en-US" altLang="zh-CN" sz="2400" dirty="0" err="1">
                <a:latin typeface="Times New Roman" panose="02020603050405020304" pitchFamily="18" charset="0"/>
              </a:rPr>
              <a:t>eg</a:t>
            </a:r>
            <a:r>
              <a:rPr lang="en-US" altLang="zh-CN" sz="2400" dirty="0">
                <a:latin typeface="Times New Roman" panose="02020603050405020304" pitchFamily="18" charset="0"/>
              </a:rPr>
              <a:t>.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圆角矩形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37717" y="3536443"/>
            <a:ext cx="9246870" cy="2476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normAutofit fontScale="25000" lnSpcReduction="2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3360" noProof="1">
              <a:solidFill>
                <a:schemeClr val="bg1"/>
              </a:solidFill>
              <a:latin typeface="Arial" panose="020B0604020202020204"/>
              <a:ea typeface="黑体" panose="02010609060101010101" pitchFamily="2" charset="-122"/>
            </a:endParaRPr>
          </a:p>
        </p:txBody>
      </p:sp>
      <p:grpSp>
        <p:nvGrpSpPr>
          <p:cNvPr id="17410" name="组合 3"/>
          <p:cNvGrpSpPr/>
          <p:nvPr>
            <p:custDataLst>
              <p:tags r:id="rId2"/>
            </p:custDataLst>
          </p:nvPr>
        </p:nvGrpSpPr>
        <p:grpSpPr bwMode="auto">
          <a:xfrm>
            <a:off x="1978153" y="2164842"/>
            <a:ext cx="3060954" cy="1601724"/>
            <a:chOff x="1071563" y="2674938"/>
            <a:chExt cx="2551112" cy="1601787"/>
          </a:xfrm>
        </p:grpSpPr>
        <p:sp>
          <p:nvSpPr>
            <p:cNvPr id="13316" name="椭圆 18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71563" y="4097338"/>
              <a:ext cx="179387" cy="179387"/>
            </a:xfrm>
            <a:prstGeom prst="ellipse">
              <a:avLst/>
            </a:prstGeom>
            <a:noFill/>
            <a:ln w="28575" cmpd="sng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normAutofit fontScale="25000" lnSpcReduction="20000"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 sz="3360" noProof="1">
                <a:latin typeface="Arial" panose="020B0604020202020204"/>
                <a:ea typeface="黑体" panose="02010609060101010101" pitchFamily="2" charset="-122"/>
              </a:endParaRPr>
            </a:p>
          </p:txBody>
        </p:sp>
        <p:sp>
          <p:nvSpPr>
            <p:cNvPr id="17412" name="任意多边形 6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160463" y="2674938"/>
              <a:ext cx="2462212" cy="1281112"/>
            </a:xfrm>
            <a:custGeom>
              <a:avLst/>
              <a:gdLst>
                <a:gd name="T0" fmla="*/ 0 w 2462212"/>
                <a:gd name="T1" fmla="*/ 1741364 h 942975"/>
                <a:gd name="T2" fmla="*/ 0 w 2462212"/>
                <a:gd name="T3" fmla="*/ 268240 h 942975"/>
                <a:gd name="T4" fmla="*/ 145301 w 2462212"/>
                <a:gd name="T5" fmla="*/ 0 h 942975"/>
                <a:gd name="T6" fmla="*/ 2462977 w 2462212"/>
                <a:gd name="T7" fmla="*/ 0 h 9429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62212"/>
                <a:gd name="T13" fmla="*/ 0 h 942975"/>
                <a:gd name="T14" fmla="*/ 2462212 w 2462212"/>
                <a:gd name="T15" fmla="*/ 942975 h 9429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62212" h="942975">
                  <a:moveTo>
                    <a:pt x="0" y="942975"/>
                  </a:moveTo>
                  <a:lnTo>
                    <a:pt x="0" y="145256"/>
                  </a:lnTo>
                  <a:cubicBezTo>
                    <a:pt x="31751" y="46830"/>
                    <a:pt x="87312" y="12700"/>
                    <a:pt x="145256" y="0"/>
                  </a:cubicBezTo>
                  <a:lnTo>
                    <a:pt x="2462212" y="0"/>
                  </a:lnTo>
                </a:path>
              </a:pathLst>
            </a:custGeom>
            <a:noFill/>
            <a:ln w="15875">
              <a:solidFill>
                <a:schemeClr val="accent1"/>
              </a:solidFill>
              <a:miter lim="800000"/>
              <a:head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259200" tIns="86400" rIns="8640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zh-CN" sz="2880" dirty="0">
                  <a:latin typeface="Times New Roman" panose="02020603050405020304" pitchFamily="18" charset="0"/>
                  <a:ea typeface="黑体" panose="02010609060101010101" pitchFamily="2" charset="-122"/>
                </a:rPr>
                <a:t>Official Account</a:t>
              </a:r>
              <a:endParaRPr lang="en-US" altLang="zh-CN" sz="2880" dirty="0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</p:grpSp>
      <p:grpSp>
        <p:nvGrpSpPr>
          <p:cNvPr id="17413" name="组合 1"/>
          <p:cNvGrpSpPr/>
          <p:nvPr>
            <p:custDataLst>
              <p:tags r:id="rId5"/>
            </p:custDataLst>
          </p:nvPr>
        </p:nvGrpSpPr>
        <p:grpSpPr bwMode="auto">
          <a:xfrm>
            <a:off x="7107936" y="2164842"/>
            <a:ext cx="3061716" cy="1601724"/>
            <a:chOff x="5346700" y="2674938"/>
            <a:chExt cx="2551113" cy="1601787"/>
          </a:xfrm>
        </p:grpSpPr>
        <p:sp>
          <p:nvSpPr>
            <p:cNvPr id="13319" name="椭圆 14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346700" y="4097338"/>
              <a:ext cx="179388" cy="179387"/>
            </a:xfrm>
            <a:prstGeom prst="ellipse">
              <a:avLst/>
            </a:prstGeom>
            <a:noFill/>
            <a:ln w="28575" cmpd="sng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normAutofit fontScale="25000" lnSpcReduction="20000"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 sz="3360" noProof="1">
                <a:latin typeface="Arial" panose="020B0604020202020204"/>
                <a:ea typeface="黑体" panose="02010609060101010101" pitchFamily="2" charset="-122"/>
              </a:endParaRPr>
            </a:p>
          </p:txBody>
        </p:sp>
        <p:sp>
          <p:nvSpPr>
            <p:cNvPr id="17415" name="任意多边形 7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435600" y="2674938"/>
              <a:ext cx="2462213" cy="1281112"/>
            </a:xfrm>
            <a:custGeom>
              <a:avLst/>
              <a:gdLst>
                <a:gd name="T0" fmla="*/ 0 w 2462212"/>
                <a:gd name="T1" fmla="*/ 1741364 h 942975"/>
                <a:gd name="T2" fmla="*/ 0 w 2462212"/>
                <a:gd name="T3" fmla="*/ 268240 h 942975"/>
                <a:gd name="T4" fmla="*/ 145301 w 2462212"/>
                <a:gd name="T5" fmla="*/ 0 h 942975"/>
                <a:gd name="T6" fmla="*/ 2462978 w 2462212"/>
                <a:gd name="T7" fmla="*/ 0 h 9429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62212"/>
                <a:gd name="T13" fmla="*/ 0 h 942975"/>
                <a:gd name="T14" fmla="*/ 2462212 w 2462212"/>
                <a:gd name="T15" fmla="*/ 942975 h 9429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62212" h="942975">
                  <a:moveTo>
                    <a:pt x="0" y="942975"/>
                  </a:moveTo>
                  <a:lnTo>
                    <a:pt x="0" y="145256"/>
                  </a:lnTo>
                  <a:cubicBezTo>
                    <a:pt x="31751" y="46830"/>
                    <a:pt x="87312" y="12700"/>
                    <a:pt x="145256" y="0"/>
                  </a:cubicBezTo>
                  <a:lnTo>
                    <a:pt x="2462212" y="0"/>
                  </a:lnTo>
                </a:path>
              </a:pathLst>
            </a:custGeom>
            <a:noFill/>
            <a:ln w="15875">
              <a:solidFill>
                <a:schemeClr val="accent1"/>
              </a:solidFill>
              <a:miter lim="800000"/>
              <a:head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259200" tIns="86400" rIns="8640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zh-CN" sz="2880" dirty="0" err="1">
                  <a:latin typeface="Times New Roman" panose="02020603050405020304" pitchFamily="18" charset="0"/>
                  <a:ea typeface="微软雅黑" panose="020B0503020204020204" charset="-122"/>
                </a:rPr>
                <a:t>Wechat</a:t>
              </a:r>
              <a:r>
                <a:rPr lang="en-US" altLang="zh-CN" sz="2880" dirty="0">
                  <a:latin typeface="Times New Roman" panose="02020603050405020304" pitchFamily="18" charset="0"/>
                  <a:ea typeface="微软雅黑" panose="020B0503020204020204" charset="-122"/>
                </a:rPr>
                <a:t> Moments</a:t>
              </a:r>
              <a:endParaRPr lang="en-US" altLang="zh-CN" sz="2880" dirty="0"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</p:grpSp>
      <p:grpSp>
        <p:nvGrpSpPr>
          <p:cNvPr id="17416" name="组合 2"/>
          <p:cNvGrpSpPr/>
          <p:nvPr>
            <p:custDataLst>
              <p:tags r:id="rId8"/>
            </p:custDataLst>
          </p:nvPr>
        </p:nvGrpSpPr>
        <p:grpSpPr bwMode="auto">
          <a:xfrm>
            <a:off x="4542282" y="3587496"/>
            <a:ext cx="3619500" cy="1601724"/>
            <a:chOff x="3208338" y="4097338"/>
            <a:chExt cx="2552700" cy="1601787"/>
          </a:xfrm>
        </p:grpSpPr>
        <p:sp>
          <p:nvSpPr>
            <p:cNvPr id="13322" name="椭圆 1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208338" y="4097338"/>
              <a:ext cx="180033" cy="179387"/>
            </a:xfrm>
            <a:prstGeom prst="ellipse">
              <a:avLst/>
            </a:prstGeom>
            <a:noFill/>
            <a:ln w="28575" cmpd="sng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normAutofit fontScale="25000" lnSpcReduction="20000"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 sz="3360" noProof="1">
                <a:latin typeface="Arial" panose="020B0604020202020204"/>
                <a:ea typeface="黑体" panose="02010609060101010101" pitchFamily="2" charset="-122"/>
              </a:endParaRPr>
            </a:p>
          </p:txBody>
        </p:sp>
        <p:sp>
          <p:nvSpPr>
            <p:cNvPr id="17418" name="文本框 17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298059" y="4418965"/>
              <a:ext cx="2462979" cy="1280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59200" tIns="0" rIns="86400" bIns="864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ts val="2160"/>
                </a:spcBef>
                <a:buClr>
                  <a:srgbClr val="3B5518"/>
                </a:buClr>
                <a:buSzPct val="60000"/>
              </a:pPr>
              <a:r>
                <a:rPr lang="zh-CN" altLang="en-US" sz="2880" dirty="0">
                  <a:latin typeface="Times New Roman" panose="02020603050405020304" pitchFamily="18" charset="0"/>
                  <a:ea typeface="黑体" panose="02010609060101010101" pitchFamily="2" charset="-122"/>
                </a:rPr>
                <a:t>WeChat </a:t>
              </a:r>
              <a:r>
                <a:rPr lang="en-US" altLang="zh-CN" sz="2880" dirty="0">
                  <a:latin typeface="Times New Roman" panose="02020603050405020304" pitchFamily="18" charset="0"/>
                  <a:ea typeface="黑体" panose="02010609060101010101" pitchFamily="2" charset="-122"/>
                </a:rPr>
                <a:t>M</a:t>
              </a:r>
              <a:r>
                <a:rPr lang="zh-CN" altLang="en-US" sz="2880" dirty="0">
                  <a:latin typeface="Times New Roman" panose="02020603050405020304" pitchFamily="18" charset="0"/>
                  <a:ea typeface="黑体" panose="02010609060101010101" pitchFamily="2" charset="-122"/>
                </a:rPr>
                <a:t>icro </a:t>
              </a:r>
              <a:r>
                <a:rPr lang="en-US" altLang="zh-CN" sz="2880" dirty="0">
                  <a:latin typeface="Times New Roman" panose="02020603050405020304" pitchFamily="18" charset="0"/>
                  <a:ea typeface="黑体" panose="02010609060101010101" pitchFamily="2" charset="-122"/>
                </a:rPr>
                <a:t>S</a:t>
              </a:r>
              <a:r>
                <a:rPr lang="zh-CN" altLang="en-US" sz="2880" dirty="0">
                  <a:latin typeface="Times New Roman" panose="02020603050405020304" pitchFamily="18" charset="0"/>
                  <a:ea typeface="黑体" panose="02010609060101010101" pitchFamily="2" charset="-122"/>
                </a:rPr>
                <a:t>hop</a:t>
              </a:r>
              <a:endParaRPr lang="zh-CN" altLang="en-US" sz="2880" dirty="0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7419" name="任意多边形 8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 flipV="1">
              <a:off x="3298825" y="4419600"/>
              <a:ext cx="2462213" cy="1279525"/>
            </a:xfrm>
            <a:custGeom>
              <a:avLst/>
              <a:gdLst>
                <a:gd name="T0" fmla="*/ 0 w 2462212"/>
                <a:gd name="T1" fmla="*/ 942975 h 942975"/>
                <a:gd name="T2" fmla="*/ 0 w 2462212"/>
                <a:gd name="T3" fmla="*/ 145256 h 942975"/>
                <a:gd name="T4" fmla="*/ 145256 w 2462212"/>
                <a:gd name="T5" fmla="*/ 0 h 942975"/>
                <a:gd name="T6" fmla="*/ 2462212 w 2462212"/>
                <a:gd name="T7" fmla="*/ 0 h 942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62212" h="942975">
                  <a:moveTo>
                    <a:pt x="0" y="942975"/>
                  </a:moveTo>
                  <a:lnTo>
                    <a:pt x="0" y="145256"/>
                  </a:lnTo>
                  <a:cubicBezTo>
                    <a:pt x="31751" y="46830"/>
                    <a:pt x="87312" y="12700"/>
                    <a:pt x="145256" y="0"/>
                  </a:cubicBezTo>
                  <a:lnTo>
                    <a:pt x="2462212" y="0"/>
                  </a:lnTo>
                </a:path>
              </a:pathLst>
            </a:custGeom>
            <a:noFill/>
            <a:ln w="15875">
              <a:solidFill>
                <a:schemeClr val="accent1"/>
              </a:solidFill>
              <a:round/>
              <a:head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259200" tIns="86400" rIns="8640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360"/>
            </a:p>
          </p:txBody>
        </p:sp>
      </p:grpSp>
      <p:pic>
        <p:nvPicPr>
          <p:cNvPr id="17421" name="图片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04" y="2254192"/>
            <a:ext cx="1417321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2" name="图片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870" y="2335088"/>
            <a:ext cx="1703070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图片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20" y="4527551"/>
            <a:ext cx="1405890" cy="117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093471" y="898399"/>
            <a:ext cx="4936998" cy="557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336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3.Three Parts in Wechat  </a:t>
            </a:r>
            <a:endParaRPr lang="zh-CN" altLang="en-US" sz="3360">
              <a:latin typeface="Times New Roman" panose="02020603050405020304" pitchFamily="18" charset="0"/>
            </a:endParaRPr>
          </a:p>
        </p:txBody>
      </p:sp>
    </p:spTree>
    <p:custDataLst>
      <p:tags r:id="rId15"/>
    </p:custData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6"/>
  <p:tag name="KSO_WM_UNIT_TYPE" val="a"/>
  <p:tag name="KSO_WM_UNIT_INDEX" val="1"/>
  <p:tag name="KSO_WM_UNIT_ID" val="custom166_3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6_15*i*11"/>
  <p:tag name="KSO_WM_TEMPLATE_CATEGORY" val="custom"/>
  <p:tag name="KSO_WM_TEMPLATE_INDEX" val="166"/>
  <p:tag name="KSO_WM_UNIT_INDEX" val="1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6"/>
  <p:tag name="KSO_WM_UNIT_TYPE" val="m_i"/>
  <p:tag name="KSO_WM_UNIT_INDEX" val="1_4"/>
  <p:tag name="KSO_WM_UNIT_ID" val="custom166_15*m_i*1_4"/>
  <p:tag name="KSO_WM_UNIT_CLEAR" val="1"/>
  <p:tag name="KSO_WM_UNIT_LAYERLEVEL" val="1_1"/>
  <p:tag name="KSO_WM_DIAGRAM_GROUP_CODE" val="m1-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6"/>
  <p:tag name="KSO_WM_UNIT_TYPE" val="m_h_f"/>
  <p:tag name="KSO_WM_UNIT_INDEX" val="1_2_1"/>
  <p:tag name="KSO_WM_UNIT_ID" val="custom166_15*m_h_f*1_2_1"/>
  <p:tag name="KSO_WM_UNIT_CLEAR" val="1"/>
  <p:tag name="KSO_WM_UNIT_LAYERLEVEL" val="1_1_1"/>
  <p:tag name="KSO_WM_UNIT_VALUE" val="27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6"/>
  <p:tag name="KSO_WM_UNIT_TYPE" val="m_i"/>
  <p:tag name="KSO_WM_UNIT_INDEX" val="1_5"/>
  <p:tag name="KSO_WM_UNIT_ID" val="custom166_15*m_i*1_5"/>
  <p:tag name="KSO_WM_UNIT_CLEAR" val="1"/>
  <p:tag name="KSO_WM_UNIT_LAYERLEVEL" val="1_1"/>
  <p:tag name="KSO_WM_DIAGRAM_GROUP_CODE" val="m1-1"/>
</p:tagLst>
</file>

<file path=ppt/tags/tag14.xml><?xml version="1.0" encoding="utf-8"?>
<p:tagLst xmlns:p="http://schemas.openxmlformats.org/presentationml/2006/main">
  <p:tag name="KSO_WM_TEMPLATE_CATEGORY" val="custom"/>
  <p:tag name="KSO_WM_TEMPLATE_INDEX" val="166"/>
  <p:tag name="KSO_WM_TAG_VERSION" val="1.0"/>
  <p:tag name="KSO_WM_SLIDE_ID" val="custom166_15"/>
  <p:tag name="KSO_WM_SLIDE_INDEX" val="15"/>
  <p:tag name="KSO_WM_SLIDE_ITEM_CNT" val="3"/>
  <p:tag name="KSO_WM_SLIDE_LAYOUT" val="a_m"/>
  <p:tag name="KSO_WM_SLIDE_LAYOUT_CNT" val="1_1"/>
  <p:tag name="KSO_WM_SLIDE_TYPE" val="text"/>
  <p:tag name="KSO_WM_BEAUTIFY_FLAG" val="#wm#"/>
  <p:tag name="KSO_WM_SLIDE_POSITION" val="57*211"/>
  <p:tag name="KSO_WM_SLIDE_SIZE" val="607*238"/>
  <p:tag name="KSO_WM_DIAGRAM_GROUP_CODE" val="m1-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6"/>
  <p:tag name="KSO_WM_UNIT_TYPE" val="a"/>
  <p:tag name="KSO_WM_UNIT_INDEX" val="1"/>
  <p:tag name="KSO_WM_UNIT_ID" val="custom166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6.xml><?xml version="1.0" encoding="utf-8"?>
<p:tagLst xmlns:p="http://schemas.openxmlformats.org/presentationml/2006/main">
  <p:tag name="KSO_WM_TEMPLATE_CATEGORY" val="custom"/>
  <p:tag name="KSO_WM_TEMPLATE_INDEX" val="166"/>
  <p:tag name="KSO_WM_TAG_VERSION" val="1.0"/>
  <p:tag name="KSO_WM_SLIDE_ID" val="custom166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49*104"/>
  <p:tag name="KSO_WM_SLIDE_SIZE" val="622*396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6_26*i*0"/>
  <p:tag name="KSO_WM_TEMPLATE_CATEGORY" val="custom"/>
  <p:tag name="KSO_WM_TEMPLATE_INDEX" val="166"/>
  <p:tag name="KSO_WM_UNIT_INDEX" val="0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6_26*i*1"/>
  <p:tag name="KSO_WM_TEMPLATE_CATEGORY" val="custom"/>
  <p:tag name="KSO_WM_TEMPLATE_INDEX" val="166"/>
  <p:tag name="KSO_WM_UNIT_INDEX" val="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6"/>
  <p:tag name="KSO_WM_UNIT_TYPE" val="a"/>
  <p:tag name="KSO_WM_UNIT_INDEX" val="1"/>
  <p:tag name="KSO_WM_UNIT_ID" val="custom166_26*a*1"/>
  <p:tag name="KSO_WM_UNIT_CLEAR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PRESET_TEXT_INDEX" val="3"/>
  <p:tag name="KSO_WM_UNIT_PRESET_TEXT_LEN" val="11"/>
</p:tagLst>
</file>

<file path=ppt/tags/tag2.xml><?xml version="1.0" encoding="utf-8"?>
<p:tagLst xmlns:p="http://schemas.openxmlformats.org/presentationml/2006/main">
  <p:tag name="KSO_WM_TEMPLATE_CATEGORY" val="custom"/>
  <p:tag name="KSO_WM_TEMPLATE_INDEX" val="166"/>
  <p:tag name="KSO_WM_TAG_VERSION" val="1.0"/>
  <p:tag name="KSO_WM_SLIDE_ID" val="custom166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50*144"/>
  <p:tag name="KSO_WM_SLIDE_SIZE" val="620*343"/>
</p:tagLst>
</file>

<file path=ppt/tags/tag20.xml><?xml version="1.0" encoding="utf-8"?>
<p:tagLst xmlns:p="http://schemas.openxmlformats.org/presentationml/2006/main">
  <p:tag name="KSO_WM_TEMPLATE_CATEGORY" val="custom"/>
  <p:tag name="KSO_WM_TEMPLATE_INDEX" val="166"/>
  <p:tag name="KSO_WM_TAG_VERSION" val="1.0"/>
  <p:tag name="KSO_WM_SLIDE_ID" val="custom166_26"/>
  <p:tag name="KSO_WM_SLIDE_INDEX" val="26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10*179"/>
  <p:tag name="KSO_WM_SLIDE_SIZE" val="539*262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6_26*i*0"/>
  <p:tag name="KSO_WM_TEMPLATE_CATEGORY" val="custom"/>
  <p:tag name="KSO_WM_TEMPLATE_INDEX" val="166"/>
  <p:tag name="KSO_WM_UNIT_INDEX" val="0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6_26*i*1"/>
  <p:tag name="KSO_WM_TEMPLATE_CATEGORY" val="custom"/>
  <p:tag name="KSO_WM_TEMPLATE_INDEX" val="166"/>
  <p:tag name="KSO_WM_UNIT_INDEX" val="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6"/>
  <p:tag name="KSO_WM_UNIT_TYPE" val="a"/>
  <p:tag name="KSO_WM_UNIT_INDEX" val="1"/>
  <p:tag name="KSO_WM_UNIT_ID" val="custom166_26*a*1"/>
  <p:tag name="KSO_WM_UNIT_CLEAR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PRESET_TEXT_INDEX" val="3"/>
  <p:tag name="KSO_WM_UNIT_PRESET_TEXT_LEN" val="11"/>
</p:tagLst>
</file>

<file path=ppt/tags/tag24.xml><?xml version="1.0" encoding="utf-8"?>
<p:tagLst xmlns:p="http://schemas.openxmlformats.org/presentationml/2006/main">
  <p:tag name="KSO_WM_TEMPLATE_CATEGORY" val="custom"/>
  <p:tag name="KSO_WM_TEMPLATE_INDEX" val="166"/>
  <p:tag name="KSO_WM_TAG_VERSION" val="1.0"/>
  <p:tag name="KSO_WM_SLIDE_ID" val="custom166_26"/>
  <p:tag name="KSO_WM_SLIDE_INDEX" val="26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10*179"/>
  <p:tag name="KSO_WM_SLIDE_SIZE" val="539*262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6"/>
  <p:tag name="KSO_WM_UNIT_TYPE" val="a"/>
  <p:tag name="KSO_WM_UNIT_INDEX" val="1"/>
  <p:tag name="KSO_WM_UNIT_ID" val="custom166_26*a*1"/>
  <p:tag name="KSO_WM_UNIT_CLEAR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PRESET_TEXT_INDEX" val="3"/>
  <p:tag name="KSO_WM_UNIT_PRESET_TEXT_LEN" val="11"/>
</p:tagLst>
</file>

<file path=ppt/tags/tag26.xml><?xml version="1.0" encoding="utf-8"?>
<p:tagLst xmlns:p="http://schemas.openxmlformats.org/presentationml/2006/main">
  <p:tag name="KSO_WM_TEMPLATE_CATEGORY" val="custom"/>
  <p:tag name="KSO_WM_TEMPLATE_INDEX" val="166"/>
  <p:tag name="KSO_WM_TAG_VERSION" val="1.0"/>
  <p:tag name="KSO_WM_SLIDE_ID" val="custom166_26"/>
  <p:tag name="KSO_WM_SLIDE_INDEX" val="26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10*179"/>
  <p:tag name="KSO_WM_SLIDE_SIZE" val="539*262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6_26*i*0"/>
  <p:tag name="KSO_WM_TEMPLATE_CATEGORY" val="custom"/>
  <p:tag name="KSO_WM_TEMPLATE_INDEX" val="166"/>
  <p:tag name="KSO_WM_UNIT_INDEX" val="0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6_26*i*1"/>
  <p:tag name="KSO_WM_TEMPLATE_CATEGORY" val="custom"/>
  <p:tag name="KSO_WM_TEMPLATE_INDEX" val="166"/>
  <p:tag name="KSO_WM_UNIT_INDEX" val="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6"/>
  <p:tag name="KSO_WM_UNIT_TYPE" val="a"/>
  <p:tag name="KSO_WM_UNIT_INDEX" val="1"/>
  <p:tag name="KSO_WM_UNIT_ID" val="custom166_26*a*1"/>
  <p:tag name="KSO_WM_UNIT_CLEAR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PRESET_TEXT_INDEX" val="3"/>
  <p:tag name="KSO_WM_UNIT_PRESET_TEXT_LEN" val="1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6"/>
  <p:tag name="KSO_WM_UNIT_TYPE" val="m_i"/>
  <p:tag name="KSO_WM_UNIT_INDEX" val="1_1"/>
  <p:tag name="KSO_WM_UNIT_ID" val="custom166_15*m_i*1_1"/>
  <p:tag name="KSO_WM_UNIT_CLEAR" val="1"/>
  <p:tag name="KSO_WM_UNIT_LAYERLEVEL" val="1_1"/>
  <p:tag name="KSO_WM_DIAGRAM_GROUP_CODE" val="m1-1"/>
</p:tagLst>
</file>

<file path=ppt/tags/tag30.xml><?xml version="1.0" encoding="utf-8"?>
<p:tagLst xmlns:p="http://schemas.openxmlformats.org/presentationml/2006/main">
  <p:tag name="KSO_WM_TEMPLATE_CATEGORY" val="custom"/>
  <p:tag name="KSO_WM_TEMPLATE_INDEX" val="166"/>
  <p:tag name="KSO_WM_TAG_VERSION" val="1.0"/>
  <p:tag name="KSO_WM_SLIDE_ID" val="custom166_26"/>
  <p:tag name="KSO_WM_SLIDE_INDEX" val="26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10*179"/>
  <p:tag name="KSO_WM_SLIDE_SIZE" val="539*262"/>
</p:tagLst>
</file>

<file path=ppt/tags/tag31.xml><?xml version="1.0" encoding="utf-8"?>
<p:tagLst xmlns:p="http://schemas.openxmlformats.org/presentationml/2006/main">
  <p:tag name="KSO_WM_TEMPLATE_CATEGORY" val="custom"/>
  <p:tag name="KSO_WM_TEMPLATE_INDEX" val="166"/>
  <p:tag name="KSO_WM_TAG_VERSION" val="1.0"/>
  <p:tag name="KSO_WM_SLIDE_ID" val="custom166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127*107"/>
  <p:tag name="KSO_WM_SLIDE_SIZE" val="437*276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6_15*i*1"/>
  <p:tag name="KSO_WM_TEMPLATE_CATEGORY" val="custom"/>
  <p:tag name="KSO_WM_TEMPLATE_INDEX" val="166"/>
  <p:tag name="KSO_WM_UNIT_INDEX" val="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6"/>
  <p:tag name="KSO_WM_UNIT_TYPE" val="m_i"/>
  <p:tag name="KSO_WM_UNIT_INDEX" val="1_2"/>
  <p:tag name="KSO_WM_UNIT_ID" val="custom166_15*m_i*1_2"/>
  <p:tag name="KSO_WM_UNIT_CLEAR" val="1"/>
  <p:tag name="KSO_WM_UNIT_LAYERLEVEL" val="1_1"/>
  <p:tag name="KSO_WM_DIAGRAM_GROUP_CODE" val="m1-1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6"/>
  <p:tag name="KSO_WM_UNIT_TYPE" val="m_h_f"/>
  <p:tag name="KSO_WM_UNIT_INDEX" val="1_1_1"/>
  <p:tag name="KSO_WM_UNIT_ID" val="custom166_15*m_h_f*1_1_1"/>
  <p:tag name="KSO_WM_UNIT_CLEAR" val="1"/>
  <p:tag name="KSO_WM_UNIT_LAYERLEVEL" val="1_1_1"/>
  <p:tag name="KSO_WM_UNIT_VALUE" val="27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6_15*i*6"/>
  <p:tag name="KSO_WM_TEMPLATE_CATEGORY" val="custom"/>
  <p:tag name="KSO_WM_TEMPLATE_INDEX" val="166"/>
  <p:tag name="KSO_WM_UNIT_INDEX" val="6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6"/>
  <p:tag name="KSO_WM_UNIT_TYPE" val="m_i"/>
  <p:tag name="KSO_WM_UNIT_INDEX" val="1_3"/>
  <p:tag name="KSO_WM_UNIT_ID" val="custom166_15*m_i*1_3"/>
  <p:tag name="KSO_WM_UNIT_CLEAR" val="1"/>
  <p:tag name="KSO_WM_UNIT_LAYERLEVEL" val="1_1"/>
  <p:tag name="KSO_WM_DIAGRAM_GROUP_CODE" val="m1-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6"/>
  <p:tag name="KSO_WM_UNIT_TYPE" val="m_h_f"/>
  <p:tag name="KSO_WM_UNIT_INDEX" val="1_3_1"/>
  <p:tag name="KSO_WM_UNIT_ID" val="custom166_15*m_h_f*1_3_1"/>
  <p:tag name="KSO_WM_UNIT_CLEAR" val="1"/>
  <p:tag name="KSO_WM_UNIT_LAYERLEVEL" val="1_1_1"/>
  <p:tag name="KSO_WM_UNIT_VALUE" val="27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ppt1 (1)</Template>
  <TotalTime>0</TotalTime>
  <Words>8217</Words>
  <Application>WPS 演示</Application>
  <PresentationFormat>Widescreen</PresentationFormat>
  <Paragraphs>585</Paragraphs>
  <Slides>55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2" baseType="lpstr">
      <vt:lpstr>Arial</vt:lpstr>
      <vt:lpstr>宋体</vt:lpstr>
      <vt:lpstr>Wingdings</vt:lpstr>
      <vt:lpstr>Times New Roman</vt:lpstr>
      <vt:lpstr>微软雅黑</vt:lpstr>
      <vt:lpstr>Calibri</vt:lpstr>
      <vt:lpstr>Arial</vt:lpstr>
      <vt:lpstr>黑体</vt:lpstr>
      <vt:lpstr>Arial Unicode MS</vt:lpstr>
      <vt:lpstr>Calibri Light</vt:lpstr>
      <vt:lpstr>TH Niramit AS</vt:lpstr>
      <vt:lpstr>Century Gothic</vt:lpstr>
      <vt:lpstr>华文细黑</vt:lpstr>
      <vt:lpstr>Wingdings</vt:lpstr>
      <vt:lpstr>Leelawadee UI</vt:lpstr>
      <vt:lpstr>Yu Gothic UI</vt:lpstr>
      <vt:lpstr>Office Theme</vt:lpstr>
      <vt:lpstr>Weishang micro-boss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Subscript  accounts sample </vt:lpstr>
      <vt:lpstr>Service accounts sample </vt:lpstr>
      <vt:lpstr>PowerPoint 演示文稿</vt:lpstr>
      <vt:lpstr>PowerPoint 演示文稿</vt:lpstr>
      <vt:lpstr>Why we chat official account </vt:lpstr>
      <vt:lpstr>Do anyone can have an official account? </vt:lpstr>
      <vt:lpstr>Why not anyone can has a official account 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Weishang micro-boss</dc:title>
  <dc:creator>qingwei shen</dc:creator>
  <cp:lastModifiedBy>南方姑娘</cp:lastModifiedBy>
  <cp:revision>26</cp:revision>
  <dcterms:created xsi:type="dcterms:W3CDTF">2018-02-07T15:23:00Z</dcterms:created>
  <dcterms:modified xsi:type="dcterms:W3CDTF">2018-04-24T14:34:39Z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